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4114800" y="0"/>
            <a:ext cx="457200" cy="6858000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4" name="Text 2"/>
          <p:cNvSpPr/>
          <p:nvPr/>
        </p:nvSpPr>
        <p:spPr>
          <a:xfrm>
            <a:off x="73152" y="5943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300" kern="0" dirty="0">
                <a:solidFill>
                  <a:srgbClr val="C8E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METICULOUS  •  PROFICIENT  •  DEPENDABLE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846320" y="914400"/>
            <a:ext cx="2743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JS</a:t>
            </a:r>
            <a:endParaRPr lang="en-US" sz="10000" dirty="0"/>
          </a:p>
        </p:txBody>
      </p:sp>
      <p:sp>
        <p:nvSpPr>
          <p:cNvPr id="6" name="Text 4"/>
          <p:cNvSpPr/>
          <p:nvPr/>
        </p:nvSpPr>
        <p:spPr>
          <a:xfrm>
            <a:off x="4846320" y="20116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ENGINEERS</a:t>
            </a:r>
            <a:endParaRPr lang="en-US" sz="5600" dirty="0"/>
          </a:p>
        </p:txBody>
      </p:sp>
      <p:sp>
        <p:nvSpPr>
          <p:cNvPr id="7" name="Shape 5"/>
          <p:cNvSpPr/>
          <p:nvPr/>
        </p:nvSpPr>
        <p:spPr>
          <a:xfrm>
            <a:off x="4846320" y="2907792"/>
            <a:ext cx="6858000" cy="36576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8" name="Text 6"/>
          <p:cNvSpPr/>
          <p:nvPr/>
        </p:nvSpPr>
        <p:spPr>
          <a:xfrm>
            <a:off x="4846320" y="301752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A0C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COMPANY PROFILE  |  2025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46320" y="3566160"/>
            <a:ext cx="1371600" cy="50292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3566160"/>
            <a:ext cx="1371600" cy="5029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Boiler &amp; Heater Services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309360" y="3566160"/>
            <a:ext cx="1371600" cy="50292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309360" y="3566160"/>
            <a:ext cx="1371600" cy="5029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7772400" y="3566160"/>
            <a:ext cx="1371600" cy="50292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7772400" y="3566160"/>
            <a:ext cx="1371600" cy="5029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O&amp;M Services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9235440" y="3566160"/>
            <a:ext cx="1371600" cy="50292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9235440" y="3566160"/>
            <a:ext cx="1371600" cy="5029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EPC Projects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10698480" y="3566160"/>
            <a:ext cx="1371600" cy="50292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98480" y="3566160"/>
            <a:ext cx="1371600" cy="5029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 Solutions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846320" y="4663440"/>
            <a:ext cx="1645920" cy="109728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4663440"/>
            <a:ext cx="1645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473659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30+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4846320" y="5413248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Years Experience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675120" y="4663440"/>
            <a:ext cx="1645920" cy="109728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675120" y="4663440"/>
            <a:ext cx="1645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5" name="Text 23"/>
          <p:cNvSpPr/>
          <p:nvPr/>
        </p:nvSpPr>
        <p:spPr>
          <a:xfrm>
            <a:off x="6675120" y="473659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600+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6675120" y="5413248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Workforce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503920" y="4663440"/>
            <a:ext cx="1645920" cy="109728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8503920" y="4663440"/>
            <a:ext cx="1645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9" name="Text 27"/>
          <p:cNvSpPr/>
          <p:nvPr/>
        </p:nvSpPr>
        <p:spPr>
          <a:xfrm>
            <a:off x="8503920" y="473659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50+</a:t>
            </a:r>
            <a:endParaRPr lang="en-US" sz="3600" dirty="0"/>
          </a:p>
        </p:txBody>
      </p:sp>
      <p:sp>
        <p:nvSpPr>
          <p:cNvPr id="30" name="Text 28"/>
          <p:cNvSpPr/>
          <p:nvPr/>
        </p:nvSpPr>
        <p:spPr>
          <a:xfrm>
            <a:off x="8503920" y="5413248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Clients Served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0332720" y="4663440"/>
            <a:ext cx="1645920" cy="109728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10332720" y="4663440"/>
            <a:ext cx="1645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3" name="Text 31"/>
          <p:cNvSpPr/>
          <p:nvPr/>
        </p:nvSpPr>
        <p:spPr>
          <a:xfrm>
            <a:off x="10332720" y="473659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PAN</a:t>
            </a:r>
            <a:endParaRPr lang="en-US" sz="3600" dirty="0"/>
          </a:p>
        </p:txBody>
      </p:sp>
      <p:sp>
        <p:nvSpPr>
          <p:cNvPr id="34" name="Text 32"/>
          <p:cNvSpPr/>
          <p:nvPr/>
        </p:nvSpPr>
        <p:spPr>
          <a:xfrm>
            <a:off x="10332720" y="5413248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India Presence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6309360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8A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Principal Office: #1213 Sector-17, Faridabad-121 002  |  +91 9999531195  |  sales@jsengineers.in  |  www.JSEngineers.in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274320" y="13716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End-to-End</a:t>
            </a:r>
            <a:endParaRPr lang="en-US" sz="3200" dirty="0"/>
          </a:p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Industrial</a:t>
            </a:r>
            <a:endParaRPr lang="en-US" sz="3200" dirty="0"/>
          </a:p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Solutions</a:t>
            </a:r>
            <a:endParaRPr lang="en-US" sz="3200" dirty="0"/>
          </a:p>
        </p:txBody>
      </p:sp>
      <p:sp>
        <p:nvSpPr>
          <p:cNvPr id="37" name="Text 35"/>
          <p:cNvSpPr/>
          <p:nvPr/>
        </p:nvSpPr>
        <p:spPr>
          <a:xfrm>
            <a:off x="274320" y="3840480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E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Full-Service EPC Company specialising in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E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Thermal Energy, Renewable Solutions &amp;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E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 and Maintenance Services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411480" y="4937760"/>
            <a:ext cx="585216" cy="585216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3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" y="5010912"/>
            <a:ext cx="438912" cy="438912"/>
          </a:xfrm>
          <a:prstGeom prst="rect">
            <a:avLst/>
          </a:prstGeom>
        </p:spPr>
      </p:pic>
      <p:sp>
        <p:nvSpPr>
          <p:cNvPr id="40" name="Shape 37"/>
          <p:cNvSpPr/>
          <p:nvPr/>
        </p:nvSpPr>
        <p:spPr>
          <a:xfrm>
            <a:off x="1645920" y="4937760"/>
            <a:ext cx="585216" cy="585216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4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9072" y="5010912"/>
            <a:ext cx="438912" cy="438912"/>
          </a:xfrm>
          <a:prstGeom prst="rect">
            <a:avLst/>
          </a:prstGeom>
        </p:spPr>
      </p:pic>
      <p:sp>
        <p:nvSpPr>
          <p:cNvPr id="42" name="Shape 38"/>
          <p:cNvSpPr/>
          <p:nvPr/>
        </p:nvSpPr>
        <p:spPr>
          <a:xfrm>
            <a:off x="2880360" y="4937760"/>
            <a:ext cx="585216" cy="585216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4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512" y="5010912"/>
            <a:ext cx="438912" cy="43891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Boiler Repair, Maintenance &amp; Spares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Specialised Boiler Services Under JS Engineers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0" y="137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28600" y="1143000"/>
            <a:ext cx="4114800" cy="539496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28600" y="1143000"/>
            <a:ext cx="411480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9" name="Shape 7"/>
          <p:cNvSpPr/>
          <p:nvPr/>
        </p:nvSpPr>
        <p:spPr>
          <a:xfrm>
            <a:off x="1691640" y="1371600"/>
            <a:ext cx="1188720" cy="118872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0230" y="1520190"/>
            <a:ext cx="891540" cy="89154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320040" y="2743200"/>
            <a:ext cx="3840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Boiler &amp;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Steam Systems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365760" y="3566160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 boiler maintenance, spares supply, and annual compliance services — ensuring safe, efficient, IBR-compliant operation.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20040" y="4663440"/>
            <a:ext cx="3840480" cy="530352"/>
          </a:xfrm>
          <a:prstGeom prst="rect">
            <a:avLst/>
          </a:prstGeom>
          <a:solidFill>
            <a:srgbClr val="1B4D2E"/>
          </a:solidFill>
          <a:ln/>
        </p:spPr>
      </p:sp>
      <p:sp>
        <p:nvSpPr>
          <p:cNvPr id="14" name="Text 11"/>
          <p:cNvSpPr/>
          <p:nvPr/>
        </p:nvSpPr>
        <p:spPr>
          <a:xfrm>
            <a:off x="438912" y="470916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Spares Supply: 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1554480" y="47091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treatment chemicals, tubes, valves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20040" y="5257800"/>
            <a:ext cx="3840480" cy="530352"/>
          </a:xfrm>
          <a:prstGeom prst="rect">
            <a:avLst/>
          </a:prstGeom>
          <a:solidFill>
            <a:srgbClr val="1B4D2E"/>
          </a:solidFill>
          <a:ln/>
        </p:spPr>
      </p:sp>
      <p:sp>
        <p:nvSpPr>
          <p:cNvPr id="17" name="Text 14"/>
          <p:cNvSpPr/>
          <p:nvPr/>
        </p:nvSpPr>
        <p:spPr>
          <a:xfrm>
            <a:off x="438912" y="53035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Maintenance: 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554480" y="530352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IBR-compliant inspection &amp; service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320040" y="5852160"/>
            <a:ext cx="3840480" cy="530352"/>
          </a:xfrm>
          <a:prstGeom prst="rect">
            <a:avLst/>
          </a:prstGeom>
          <a:solidFill>
            <a:srgbClr val="1B4D2E"/>
          </a:solidFill>
          <a:ln/>
        </p:spPr>
      </p:sp>
      <p:sp>
        <p:nvSpPr>
          <p:cNvPr id="20" name="Text 17"/>
          <p:cNvSpPr/>
          <p:nvPr/>
        </p:nvSpPr>
        <p:spPr>
          <a:xfrm>
            <a:off x="438912" y="589788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Repair Services: 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1554480" y="58978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Emergency &amp; planned repair services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663440" y="1143000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Boiler Maintenance Process Flow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4663440" y="1737360"/>
            <a:ext cx="7315200" cy="868680"/>
          </a:xfrm>
          <a:prstGeom prst="rect">
            <a:avLst/>
          </a:prstGeom>
          <a:solidFill>
            <a:srgbClr val="EBF5E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36592" y="1965960"/>
            <a:ext cx="420624" cy="420624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25" name="Text 22"/>
          <p:cNvSpPr/>
          <p:nvPr/>
        </p:nvSpPr>
        <p:spPr>
          <a:xfrm>
            <a:off x="4736592" y="196596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5257800" y="1810512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7178040" y="1810512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 inspection, performance audit &amp; requirement study</a:t>
            </a:r>
            <a:endParaRPr lang="en-US" sz="1200" dirty="0"/>
          </a:p>
        </p:txBody>
      </p:sp>
      <p:sp>
        <p:nvSpPr>
          <p:cNvPr id="28" name="Shape 25"/>
          <p:cNvSpPr/>
          <p:nvPr/>
        </p:nvSpPr>
        <p:spPr>
          <a:xfrm>
            <a:off x="4919472" y="2606040"/>
            <a:ext cx="54864" cy="128016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29" name="Shape 26"/>
          <p:cNvSpPr/>
          <p:nvPr/>
        </p:nvSpPr>
        <p:spPr>
          <a:xfrm>
            <a:off x="4663440" y="2724912"/>
            <a:ext cx="73152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4736592" y="2953512"/>
            <a:ext cx="420624" cy="420624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31" name="Text 28"/>
          <p:cNvSpPr/>
          <p:nvPr/>
        </p:nvSpPr>
        <p:spPr>
          <a:xfrm>
            <a:off x="4736592" y="29535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5257800" y="2798064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Planning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7178040" y="2798064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Maintenance schedule, spares list &amp; resource plan</a:t>
            </a:r>
            <a:endParaRPr lang="en-US" sz="1200" dirty="0"/>
          </a:p>
        </p:txBody>
      </p:sp>
      <p:sp>
        <p:nvSpPr>
          <p:cNvPr id="34" name="Shape 31"/>
          <p:cNvSpPr/>
          <p:nvPr/>
        </p:nvSpPr>
        <p:spPr>
          <a:xfrm>
            <a:off x="4919472" y="3593592"/>
            <a:ext cx="54864" cy="128016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35" name="Shape 32"/>
          <p:cNvSpPr/>
          <p:nvPr/>
        </p:nvSpPr>
        <p:spPr>
          <a:xfrm>
            <a:off x="4663440" y="3712464"/>
            <a:ext cx="7315200" cy="868680"/>
          </a:xfrm>
          <a:prstGeom prst="rect">
            <a:avLst/>
          </a:prstGeom>
          <a:solidFill>
            <a:srgbClr val="EBF5E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6" name="Shape 33"/>
          <p:cNvSpPr/>
          <p:nvPr/>
        </p:nvSpPr>
        <p:spPr>
          <a:xfrm>
            <a:off x="4736592" y="3941064"/>
            <a:ext cx="420624" cy="420624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37" name="Text 34"/>
          <p:cNvSpPr/>
          <p:nvPr/>
        </p:nvSpPr>
        <p:spPr>
          <a:xfrm>
            <a:off x="4736592" y="394106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400" dirty="0"/>
          </a:p>
        </p:txBody>
      </p:sp>
      <p:sp>
        <p:nvSpPr>
          <p:cNvPr id="38" name="Text 35"/>
          <p:cNvSpPr/>
          <p:nvPr/>
        </p:nvSpPr>
        <p:spPr>
          <a:xfrm>
            <a:off x="5257800" y="3785616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1300" dirty="0"/>
          </a:p>
        </p:txBody>
      </p:sp>
      <p:sp>
        <p:nvSpPr>
          <p:cNvPr id="39" name="Text 36"/>
          <p:cNvSpPr/>
          <p:nvPr/>
        </p:nvSpPr>
        <p:spPr>
          <a:xfrm>
            <a:off x="7178040" y="3785616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Qualified technicians carry out repair &amp; maintenance</a:t>
            </a:r>
            <a:endParaRPr lang="en-US" sz="1200" dirty="0"/>
          </a:p>
        </p:txBody>
      </p:sp>
      <p:sp>
        <p:nvSpPr>
          <p:cNvPr id="40" name="Shape 37"/>
          <p:cNvSpPr/>
          <p:nvPr/>
        </p:nvSpPr>
        <p:spPr>
          <a:xfrm>
            <a:off x="4919472" y="4581144"/>
            <a:ext cx="54864" cy="128016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41" name="Shape 38"/>
          <p:cNvSpPr/>
          <p:nvPr/>
        </p:nvSpPr>
        <p:spPr>
          <a:xfrm>
            <a:off x="4663440" y="4700016"/>
            <a:ext cx="73152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2" name="Shape 39"/>
          <p:cNvSpPr/>
          <p:nvPr/>
        </p:nvSpPr>
        <p:spPr>
          <a:xfrm>
            <a:off x="4736592" y="4928616"/>
            <a:ext cx="420624" cy="420624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43" name="Text 40"/>
          <p:cNvSpPr/>
          <p:nvPr/>
        </p:nvSpPr>
        <p:spPr>
          <a:xfrm>
            <a:off x="4736592" y="4928616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400" dirty="0"/>
          </a:p>
        </p:txBody>
      </p:sp>
      <p:sp>
        <p:nvSpPr>
          <p:cNvPr id="44" name="Text 41"/>
          <p:cNvSpPr/>
          <p:nvPr/>
        </p:nvSpPr>
        <p:spPr>
          <a:xfrm>
            <a:off x="5257800" y="4773168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Testing</a:t>
            </a:r>
            <a:endParaRPr lang="en-US" sz="1300" dirty="0"/>
          </a:p>
        </p:txBody>
      </p:sp>
      <p:sp>
        <p:nvSpPr>
          <p:cNvPr id="45" name="Text 42"/>
          <p:cNvSpPr/>
          <p:nvPr/>
        </p:nvSpPr>
        <p:spPr>
          <a:xfrm>
            <a:off x="7178040" y="4773168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test, safety checks &amp; IBR compliance</a:t>
            </a:r>
            <a:endParaRPr lang="en-US" sz="1200" dirty="0"/>
          </a:p>
        </p:txBody>
      </p:sp>
      <p:sp>
        <p:nvSpPr>
          <p:cNvPr id="46" name="Shape 43"/>
          <p:cNvSpPr/>
          <p:nvPr/>
        </p:nvSpPr>
        <p:spPr>
          <a:xfrm>
            <a:off x="4919472" y="5568696"/>
            <a:ext cx="54864" cy="128016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47" name="Shape 44"/>
          <p:cNvSpPr/>
          <p:nvPr/>
        </p:nvSpPr>
        <p:spPr>
          <a:xfrm>
            <a:off x="4663440" y="5687568"/>
            <a:ext cx="7315200" cy="868680"/>
          </a:xfrm>
          <a:prstGeom prst="rect">
            <a:avLst/>
          </a:prstGeom>
          <a:solidFill>
            <a:srgbClr val="EBF5E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8" name="Shape 45"/>
          <p:cNvSpPr/>
          <p:nvPr/>
        </p:nvSpPr>
        <p:spPr>
          <a:xfrm>
            <a:off x="4736592" y="5916168"/>
            <a:ext cx="420624" cy="420624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49" name="Text 46"/>
          <p:cNvSpPr/>
          <p:nvPr/>
        </p:nvSpPr>
        <p:spPr>
          <a:xfrm>
            <a:off x="4736592" y="591616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400" dirty="0"/>
          </a:p>
        </p:txBody>
      </p:sp>
      <p:sp>
        <p:nvSpPr>
          <p:cNvPr id="50" name="Text 47"/>
          <p:cNvSpPr/>
          <p:nvPr/>
        </p:nvSpPr>
        <p:spPr>
          <a:xfrm>
            <a:off x="5257800" y="576072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Handover</a:t>
            </a:r>
            <a:endParaRPr lang="en-US" sz="1300" dirty="0"/>
          </a:p>
        </p:txBody>
      </p:sp>
      <p:sp>
        <p:nvSpPr>
          <p:cNvPr id="51" name="Text 48"/>
          <p:cNvSpPr/>
          <p:nvPr/>
        </p:nvSpPr>
        <p:spPr>
          <a:xfrm>
            <a:off x="7178040" y="5760720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report, documentation &amp; next-service schedule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0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3977640" y="0"/>
            <a:ext cx="320040" cy="6858000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097280"/>
            <a:ext cx="34747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Let's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Work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Together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274320" y="374904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8E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Meticulous.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C8E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Proficient.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C8E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Dependable.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5303520"/>
            <a:ext cx="822960" cy="822960"/>
          </a:xfrm>
          <a:prstGeom prst="ellipse">
            <a:avLst/>
          </a:prstGeom>
          <a:solidFill>
            <a:srgbClr val="1B4D2E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0070" y="5406390"/>
            <a:ext cx="617220" cy="6172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554480" y="5303520"/>
            <a:ext cx="822960" cy="822960"/>
          </a:xfrm>
          <a:prstGeom prst="ellipse">
            <a:avLst/>
          </a:prstGeom>
          <a:solidFill>
            <a:srgbClr val="1B4D2E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5406390"/>
            <a:ext cx="617220" cy="61722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2651760" y="5303520"/>
            <a:ext cx="822960" cy="822960"/>
          </a:xfrm>
          <a:prstGeom prst="ellipse">
            <a:avLst/>
          </a:prstGeom>
          <a:solidFill>
            <a:srgbClr val="1B4D2E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4630" y="5406390"/>
            <a:ext cx="617220" cy="6172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572000" y="3657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CONTACT US</a:t>
            </a:r>
            <a:endParaRPr lang="en-US" sz="3200" dirty="0"/>
          </a:p>
        </p:txBody>
      </p:sp>
      <p:sp>
        <p:nvSpPr>
          <p:cNvPr id="13" name="Shape 8"/>
          <p:cNvSpPr/>
          <p:nvPr/>
        </p:nvSpPr>
        <p:spPr>
          <a:xfrm>
            <a:off x="4572000" y="1051560"/>
            <a:ext cx="7315200" cy="36576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14" name="Shape 9"/>
          <p:cNvSpPr/>
          <p:nvPr/>
        </p:nvSpPr>
        <p:spPr>
          <a:xfrm>
            <a:off x="4572000" y="1261872"/>
            <a:ext cx="7406640" cy="86868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0"/>
          <p:cNvSpPr/>
          <p:nvPr/>
        </p:nvSpPr>
        <p:spPr>
          <a:xfrm>
            <a:off x="4681728" y="1353312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1738" y="1433322"/>
            <a:ext cx="480060" cy="48006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5440680" y="130759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Principal Office</a:t>
            </a:r>
            <a:endParaRPr lang="en-US" sz="1200" dirty="0"/>
          </a:p>
        </p:txBody>
      </p:sp>
      <p:sp>
        <p:nvSpPr>
          <p:cNvPr id="18" name="Text 12"/>
          <p:cNvSpPr/>
          <p:nvPr/>
        </p:nvSpPr>
        <p:spPr>
          <a:xfrm>
            <a:off x="5440680" y="1700784"/>
            <a:ext cx="6309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#1213 Sector-17, Faridabad - 121 002, Haryana</a:t>
            </a:r>
            <a:endParaRPr lang="en-US" sz="1300" dirty="0"/>
          </a:p>
        </p:txBody>
      </p:sp>
      <p:sp>
        <p:nvSpPr>
          <p:cNvPr id="19" name="Shape 13"/>
          <p:cNvSpPr/>
          <p:nvPr/>
        </p:nvSpPr>
        <p:spPr>
          <a:xfrm>
            <a:off x="4572000" y="2267712"/>
            <a:ext cx="7406640" cy="86868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4"/>
          <p:cNvSpPr/>
          <p:nvPr/>
        </p:nvSpPr>
        <p:spPr>
          <a:xfrm>
            <a:off x="4681728" y="2359152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1738" y="2439162"/>
            <a:ext cx="480060" cy="48006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5440680" y="231343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Phone</a:t>
            </a:r>
            <a:endParaRPr lang="en-US" sz="1200" dirty="0"/>
          </a:p>
        </p:txBody>
      </p:sp>
      <p:sp>
        <p:nvSpPr>
          <p:cNvPr id="23" name="Text 16"/>
          <p:cNvSpPr/>
          <p:nvPr/>
        </p:nvSpPr>
        <p:spPr>
          <a:xfrm>
            <a:off x="5440680" y="2706624"/>
            <a:ext cx="6309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+91 9999531195  |  +91 9871626575</a:t>
            </a:r>
            <a:endParaRPr lang="en-US" sz="1300" dirty="0"/>
          </a:p>
        </p:txBody>
      </p:sp>
      <p:sp>
        <p:nvSpPr>
          <p:cNvPr id="24" name="Shape 17"/>
          <p:cNvSpPr/>
          <p:nvPr/>
        </p:nvSpPr>
        <p:spPr>
          <a:xfrm>
            <a:off x="4572000" y="3273552"/>
            <a:ext cx="7406640" cy="86868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18"/>
          <p:cNvSpPr/>
          <p:nvPr/>
        </p:nvSpPr>
        <p:spPr>
          <a:xfrm>
            <a:off x="4681728" y="3364992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2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1738" y="3445002"/>
            <a:ext cx="480060" cy="480060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5440680" y="331927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</a:t>
            </a:r>
            <a:endParaRPr lang="en-US" sz="1200" dirty="0"/>
          </a:p>
        </p:txBody>
      </p:sp>
      <p:sp>
        <p:nvSpPr>
          <p:cNvPr id="28" name="Text 20"/>
          <p:cNvSpPr/>
          <p:nvPr/>
        </p:nvSpPr>
        <p:spPr>
          <a:xfrm>
            <a:off x="5440680" y="3712464"/>
            <a:ext cx="6309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sales@jsengineers.in</a:t>
            </a:r>
            <a:endParaRPr lang="en-US" sz="1300" dirty="0"/>
          </a:p>
        </p:txBody>
      </p:sp>
      <p:sp>
        <p:nvSpPr>
          <p:cNvPr id="29" name="Shape 21"/>
          <p:cNvSpPr/>
          <p:nvPr/>
        </p:nvSpPr>
        <p:spPr>
          <a:xfrm>
            <a:off x="4572000" y="4279392"/>
            <a:ext cx="7406640" cy="86868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2"/>
          <p:cNvSpPr/>
          <p:nvPr/>
        </p:nvSpPr>
        <p:spPr>
          <a:xfrm>
            <a:off x="4681728" y="4370832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3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1738" y="4450842"/>
            <a:ext cx="480060" cy="480060"/>
          </a:xfrm>
          <a:prstGeom prst="rect">
            <a:avLst/>
          </a:prstGeom>
        </p:spPr>
      </p:pic>
      <p:sp>
        <p:nvSpPr>
          <p:cNvPr id="32" name="Text 23"/>
          <p:cNvSpPr/>
          <p:nvPr/>
        </p:nvSpPr>
        <p:spPr>
          <a:xfrm>
            <a:off x="5440680" y="432511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</a:t>
            </a:r>
            <a:endParaRPr lang="en-US" sz="1200" dirty="0"/>
          </a:p>
        </p:txBody>
      </p:sp>
      <p:sp>
        <p:nvSpPr>
          <p:cNvPr id="33" name="Text 24"/>
          <p:cNvSpPr/>
          <p:nvPr/>
        </p:nvSpPr>
        <p:spPr>
          <a:xfrm>
            <a:off x="5440680" y="4718304"/>
            <a:ext cx="6309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www.JSEngineers.in</a:t>
            </a:r>
            <a:endParaRPr lang="en-US" sz="1300" dirty="0"/>
          </a:p>
        </p:txBody>
      </p:sp>
      <p:sp>
        <p:nvSpPr>
          <p:cNvPr id="34" name="Text 25"/>
          <p:cNvSpPr/>
          <p:nvPr/>
        </p:nvSpPr>
        <p:spPr>
          <a:xfrm>
            <a:off x="4572000" y="53492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0C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 us on:</a:t>
            </a:r>
            <a:endParaRPr lang="en-US" sz="1200" dirty="0"/>
          </a:p>
        </p:txBody>
      </p:sp>
      <p:sp>
        <p:nvSpPr>
          <p:cNvPr id="35" name="Text 26"/>
          <p:cNvSpPr/>
          <p:nvPr/>
        </p:nvSpPr>
        <p:spPr>
          <a:xfrm>
            <a:off x="4572000" y="5715000"/>
            <a:ext cx="7406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  |  Facebook  |  Instagram  |  www.JSEngineers.in</a:t>
            </a:r>
            <a:endParaRPr lang="en-US" sz="1200" dirty="0"/>
          </a:p>
        </p:txBody>
      </p:sp>
      <p:sp>
        <p:nvSpPr>
          <p:cNvPr id="36" name="Shape 27"/>
          <p:cNvSpPr/>
          <p:nvPr/>
        </p:nvSpPr>
        <p:spPr>
          <a:xfrm>
            <a:off x="4572000" y="6144768"/>
            <a:ext cx="7406640" cy="54864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7" name="Text 28"/>
          <p:cNvSpPr/>
          <p:nvPr/>
        </p:nvSpPr>
        <p:spPr>
          <a:xfrm>
            <a:off x="4572000" y="6144768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BOILER &amp; WATER SPARES  |  CONSULTING  |  O&amp;M SERVICES  |  EPC PROJECTS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About JS Engineers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We Are &amp; What We Stand For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0" y="137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28600" y="1188720"/>
            <a:ext cx="5303520" cy="512064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28600" y="1188720"/>
            <a:ext cx="53035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128016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Story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11480" y="1783080"/>
            <a:ext cx="4937760" cy="429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A0C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a full-service EPC Company (Engineering, Procurement &amp; Commissioning) with a prime focus on Renewable and Thermal Energy solutions.
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parent company brings </a:t>
            </a:r>
            <a:pPr indent="0" marL="0">
              <a:buNone/>
            </a:pPr>
            <a:r>
              <a:rPr lang="en-US" sz="1200" b="1" dirty="0">
                <a:solidFill>
                  <a:srgbClr val="A0C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13+ years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O&amp;M experience with India's leading blue-chip companies and our promoters carry </a:t>
            </a:r>
            <a:pPr indent="0" marL="0">
              <a:buNone/>
            </a:pPr>
            <a:r>
              <a:rPr lang="en-US" sz="1200" b="1" dirty="0">
                <a:solidFill>
                  <a:srgbClr val="A0C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30+ years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deep engineering expertise.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started JS Engineers to fill the gap for 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A0C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professional-grade industrial services at MSME level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combining big-company expertise with SME agility.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806440" y="1188720"/>
            <a:ext cx="6126480" cy="15727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806440" y="1188720"/>
            <a:ext cx="61264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13" name="Shape 11"/>
          <p:cNvSpPr/>
          <p:nvPr/>
        </p:nvSpPr>
        <p:spPr>
          <a:xfrm>
            <a:off x="5925312" y="1280160"/>
            <a:ext cx="585216" cy="585216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98464" y="1353312"/>
            <a:ext cx="438912" cy="438912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6601968" y="1280160"/>
            <a:ext cx="512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Vision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5943600" y="1755648"/>
            <a:ext cx="5760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be a respectable EPC contractor delivering beyond expectations, always.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5806440" y="2907792"/>
            <a:ext cx="6126480" cy="15727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806440" y="2907792"/>
            <a:ext cx="61264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19" name="Shape 16"/>
          <p:cNvSpPr/>
          <p:nvPr/>
        </p:nvSpPr>
        <p:spPr>
          <a:xfrm>
            <a:off x="5925312" y="2999232"/>
            <a:ext cx="585216" cy="585216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8464" y="3072384"/>
            <a:ext cx="438912" cy="438912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6601968" y="2999232"/>
            <a:ext cx="512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Mission</a:t>
            </a:r>
            <a:endParaRPr lang="en-US" sz="1400" dirty="0"/>
          </a:p>
        </p:txBody>
      </p:sp>
      <p:sp>
        <p:nvSpPr>
          <p:cNvPr id="22" name="Text 18"/>
          <p:cNvSpPr/>
          <p:nvPr/>
        </p:nvSpPr>
        <p:spPr>
          <a:xfrm>
            <a:off x="5943600" y="3474720"/>
            <a:ext cx="5760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procure projects at competitive pricing, provide safe working conditions, and deliver quality work within a reasonable timeframe.</a:t>
            </a:r>
            <a:endParaRPr lang="en-US" sz="1100" dirty="0"/>
          </a:p>
        </p:txBody>
      </p:sp>
      <p:sp>
        <p:nvSpPr>
          <p:cNvPr id="23" name="Shape 19"/>
          <p:cNvSpPr/>
          <p:nvPr/>
        </p:nvSpPr>
        <p:spPr>
          <a:xfrm>
            <a:off x="5806440" y="4626864"/>
            <a:ext cx="6126480" cy="15727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5806440" y="4626864"/>
            <a:ext cx="61264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5" name="Shape 21"/>
          <p:cNvSpPr/>
          <p:nvPr/>
        </p:nvSpPr>
        <p:spPr>
          <a:xfrm>
            <a:off x="5925312" y="4718304"/>
            <a:ext cx="585216" cy="585216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464" y="4791456"/>
            <a:ext cx="438912" cy="438912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6601968" y="4718304"/>
            <a:ext cx="512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Advantage</a:t>
            </a:r>
            <a:endParaRPr lang="en-US" sz="1400" dirty="0"/>
          </a:p>
        </p:txBody>
      </p:sp>
      <p:sp>
        <p:nvSpPr>
          <p:cNvPr id="28" name="Text 23"/>
          <p:cNvSpPr/>
          <p:nvPr/>
        </p:nvSpPr>
        <p:spPr>
          <a:xfrm>
            <a:off x="5943600" y="5193792"/>
            <a:ext cx="5760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Official Channel Partners of Thermax Limited — providing end-to-end customer solutions for Heat, Renewable Energy &amp; Steam.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Management &amp; Execution Philosophy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Deliver Every Project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0" y="137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28600" y="1143000"/>
            <a:ext cx="1188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focus is to provide clients with an "I am confident" experience through consistent communication, structured processes, and reliable delivery.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28600" y="1828800"/>
            <a:ext cx="192024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28600" y="1828800"/>
            <a:ext cx="54864" cy="192024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10" name="Shape 8"/>
          <p:cNvSpPr/>
          <p:nvPr/>
        </p:nvSpPr>
        <p:spPr>
          <a:xfrm>
            <a:off x="338328" y="1965960"/>
            <a:ext cx="411480" cy="411480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11" name="Text 9"/>
          <p:cNvSpPr/>
          <p:nvPr/>
        </p:nvSpPr>
        <p:spPr>
          <a:xfrm>
            <a:off x="338328" y="1965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22960" y="1965960"/>
            <a:ext cx="1234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Resources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65760" y="24688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detailed schedule and resource plan aligned to client objectives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148840" y="2770632"/>
            <a:ext cx="320040" cy="73152"/>
          </a:xfrm>
          <a:prstGeom prst="rect">
            <a:avLst/>
          </a:prstGeom>
          <a:solidFill>
            <a:srgbClr val="2D9158"/>
          </a:solidFill>
          <a:ln/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13432" y="2660904"/>
            <a:ext cx="256032" cy="256032"/>
          </a:xfrm>
          <a:prstGeom prst="rect">
            <a:avLst/>
          </a:prstGeom>
        </p:spPr>
      </p:pic>
      <p:sp>
        <p:nvSpPr>
          <p:cNvPr id="16" name="Shape 13"/>
          <p:cNvSpPr/>
          <p:nvPr/>
        </p:nvSpPr>
        <p:spPr>
          <a:xfrm>
            <a:off x="2587752" y="1828800"/>
            <a:ext cx="192024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2587752" y="1828800"/>
            <a:ext cx="54864" cy="192024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18" name="Shape 15"/>
          <p:cNvSpPr/>
          <p:nvPr/>
        </p:nvSpPr>
        <p:spPr>
          <a:xfrm>
            <a:off x="2697480" y="1965960"/>
            <a:ext cx="411480" cy="411480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19" name="Text 16"/>
          <p:cNvSpPr/>
          <p:nvPr/>
        </p:nvSpPr>
        <p:spPr>
          <a:xfrm>
            <a:off x="2697480" y="1965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3182112" y="1965960"/>
            <a:ext cx="1234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2724912" y="24688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Communicate clearly with all stakeholders throughout the project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4507992" y="2770632"/>
            <a:ext cx="320040" cy="73152"/>
          </a:xfrm>
          <a:prstGeom prst="rect">
            <a:avLst/>
          </a:prstGeom>
          <a:solidFill>
            <a:srgbClr val="2D9158"/>
          </a:solidFill>
          <a:ln/>
        </p:spPr>
      </p:sp>
      <p:pic>
        <p:nvPicPr>
          <p:cNvPr id="2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84" y="2660904"/>
            <a:ext cx="256032" cy="256032"/>
          </a:xfrm>
          <a:prstGeom prst="rect">
            <a:avLst/>
          </a:prstGeom>
        </p:spPr>
      </p:pic>
      <p:sp>
        <p:nvSpPr>
          <p:cNvPr id="24" name="Shape 20"/>
          <p:cNvSpPr/>
          <p:nvPr/>
        </p:nvSpPr>
        <p:spPr>
          <a:xfrm>
            <a:off x="4946904" y="1828800"/>
            <a:ext cx="192024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1"/>
          <p:cNvSpPr/>
          <p:nvPr/>
        </p:nvSpPr>
        <p:spPr>
          <a:xfrm>
            <a:off x="4946904" y="1828800"/>
            <a:ext cx="54864" cy="192024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6" name="Shape 22"/>
          <p:cNvSpPr/>
          <p:nvPr/>
        </p:nvSpPr>
        <p:spPr>
          <a:xfrm>
            <a:off x="5056632" y="1965960"/>
            <a:ext cx="411480" cy="411480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27" name="Text 23"/>
          <p:cNvSpPr/>
          <p:nvPr/>
        </p:nvSpPr>
        <p:spPr>
          <a:xfrm>
            <a:off x="5056632" y="1965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400" dirty="0"/>
          </a:p>
        </p:txBody>
      </p:sp>
      <p:sp>
        <p:nvSpPr>
          <p:cNvPr id="28" name="Text 24"/>
          <p:cNvSpPr/>
          <p:nvPr/>
        </p:nvSpPr>
        <p:spPr>
          <a:xfrm>
            <a:off x="5541264" y="1965960"/>
            <a:ext cx="1234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Monitor</a:t>
            </a:r>
            <a:endParaRPr lang="en-US" sz="1200" dirty="0"/>
          </a:p>
        </p:txBody>
      </p:sp>
      <p:sp>
        <p:nvSpPr>
          <p:cNvPr id="29" name="Text 25"/>
          <p:cNvSpPr/>
          <p:nvPr/>
        </p:nvSpPr>
        <p:spPr>
          <a:xfrm>
            <a:off x="5084064" y="24688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project progress and fine-tune deviations proactively</a:t>
            </a:r>
            <a:endParaRPr lang="en-US" sz="1000" dirty="0"/>
          </a:p>
        </p:txBody>
      </p:sp>
      <p:sp>
        <p:nvSpPr>
          <p:cNvPr id="30" name="Shape 26"/>
          <p:cNvSpPr/>
          <p:nvPr/>
        </p:nvSpPr>
        <p:spPr>
          <a:xfrm>
            <a:off x="6867144" y="2770632"/>
            <a:ext cx="320040" cy="73152"/>
          </a:xfrm>
          <a:prstGeom prst="rect">
            <a:avLst/>
          </a:prstGeom>
          <a:solidFill>
            <a:srgbClr val="2D9158"/>
          </a:solidFill>
          <a:ln/>
        </p:spPr>
      </p:sp>
      <p:pic>
        <p:nvPicPr>
          <p:cNvPr id="3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1736" y="2660904"/>
            <a:ext cx="256032" cy="256032"/>
          </a:xfrm>
          <a:prstGeom prst="rect">
            <a:avLst/>
          </a:prstGeom>
        </p:spPr>
      </p:pic>
      <p:sp>
        <p:nvSpPr>
          <p:cNvPr id="32" name="Shape 27"/>
          <p:cNvSpPr/>
          <p:nvPr/>
        </p:nvSpPr>
        <p:spPr>
          <a:xfrm>
            <a:off x="7306056" y="1828800"/>
            <a:ext cx="192024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Shape 28"/>
          <p:cNvSpPr/>
          <p:nvPr/>
        </p:nvSpPr>
        <p:spPr>
          <a:xfrm>
            <a:off x="7306056" y="1828800"/>
            <a:ext cx="54864" cy="192024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4" name="Shape 29"/>
          <p:cNvSpPr/>
          <p:nvPr/>
        </p:nvSpPr>
        <p:spPr>
          <a:xfrm>
            <a:off x="7415784" y="1965960"/>
            <a:ext cx="411480" cy="411480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35" name="Text 30"/>
          <p:cNvSpPr/>
          <p:nvPr/>
        </p:nvSpPr>
        <p:spPr>
          <a:xfrm>
            <a:off x="7415784" y="1965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400" dirty="0"/>
          </a:p>
        </p:txBody>
      </p:sp>
      <p:sp>
        <p:nvSpPr>
          <p:cNvPr id="36" name="Text 31"/>
          <p:cNvSpPr/>
          <p:nvPr/>
        </p:nvSpPr>
        <p:spPr>
          <a:xfrm>
            <a:off x="7900416" y="1965960"/>
            <a:ext cx="1234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</a:t>
            </a:r>
            <a:endParaRPr lang="en-US" sz="1200" dirty="0"/>
          </a:p>
        </p:txBody>
      </p:sp>
      <p:sp>
        <p:nvSpPr>
          <p:cNvPr id="37" name="Text 32"/>
          <p:cNvSpPr/>
          <p:nvPr/>
        </p:nvSpPr>
        <p:spPr>
          <a:xfrm>
            <a:off x="7443216" y="24688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Constantly work on and incorporate customer feedback</a:t>
            </a:r>
            <a:endParaRPr lang="en-US" sz="1000" dirty="0"/>
          </a:p>
        </p:txBody>
      </p:sp>
      <p:sp>
        <p:nvSpPr>
          <p:cNvPr id="38" name="Shape 33"/>
          <p:cNvSpPr/>
          <p:nvPr/>
        </p:nvSpPr>
        <p:spPr>
          <a:xfrm>
            <a:off x="9226296" y="2770632"/>
            <a:ext cx="320040" cy="73152"/>
          </a:xfrm>
          <a:prstGeom prst="rect">
            <a:avLst/>
          </a:prstGeom>
          <a:solidFill>
            <a:srgbClr val="2D9158"/>
          </a:solidFill>
          <a:ln/>
        </p:spPr>
      </p:sp>
      <p:pic>
        <p:nvPicPr>
          <p:cNvPr id="3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0888" y="2660904"/>
            <a:ext cx="256032" cy="256032"/>
          </a:xfrm>
          <a:prstGeom prst="rect">
            <a:avLst/>
          </a:prstGeom>
        </p:spPr>
      </p:pic>
      <p:sp>
        <p:nvSpPr>
          <p:cNvPr id="40" name="Shape 34"/>
          <p:cNvSpPr/>
          <p:nvPr/>
        </p:nvSpPr>
        <p:spPr>
          <a:xfrm>
            <a:off x="9665208" y="1828800"/>
            <a:ext cx="192024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5"/>
          <p:cNvSpPr/>
          <p:nvPr/>
        </p:nvSpPr>
        <p:spPr>
          <a:xfrm>
            <a:off x="9665208" y="1828800"/>
            <a:ext cx="54864" cy="192024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2" name="Shape 36"/>
          <p:cNvSpPr/>
          <p:nvPr/>
        </p:nvSpPr>
        <p:spPr>
          <a:xfrm>
            <a:off x="9774936" y="1965960"/>
            <a:ext cx="411480" cy="411480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43" name="Text 37"/>
          <p:cNvSpPr/>
          <p:nvPr/>
        </p:nvSpPr>
        <p:spPr>
          <a:xfrm>
            <a:off x="9774936" y="1965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400" dirty="0"/>
          </a:p>
        </p:txBody>
      </p:sp>
      <p:sp>
        <p:nvSpPr>
          <p:cNvPr id="44" name="Text 38"/>
          <p:cNvSpPr/>
          <p:nvPr/>
        </p:nvSpPr>
        <p:spPr>
          <a:xfrm>
            <a:off x="10259568" y="1965960"/>
            <a:ext cx="1234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On-Time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Delivery</a:t>
            </a:r>
            <a:endParaRPr lang="en-US" sz="1200" dirty="0"/>
          </a:p>
        </p:txBody>
      </p:sp>
      <p:sp>
        <p:nvSpPr>
          <p:cNvPr id="45" name="Text 39"/>
          <p:cNvSpPr/>
          <p:nvPr/>
        </p:nvSpPr>
        <p:spPr>
          <a:xfrm>
            <a:off x="9802368" y="24688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Ensure on-time project deliverables without compromise on quality</a:t>
            </a:r>
            <a:endParaRPr lang="en-US" sz="1000" dirty="0"/>
          </a:p>
        </p:txBody>
      </p:sp>
      <p:sp>
        <p:nvSpPr>
          <p:cNvPr id="46" name="Shape 40"/>
          <p:cNvSpPr/>
          <p:nvPr/>
        </p:nvSpPr>
        <p:spPr>
          <a:xfrm>
            <a:off x="228600" y="3977640"/>
            <a:ext cx="11887200" cy="100584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7" name="Shape 41"/>
          <p:cNvSpPr/>
          <p:nvPr/>
        </p:nvSpPr>
        <p:spPr>
          <a:xfrm>
            <a:off x="228600" y="3977640"/>
            <a:ext cx="1188720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8" name="Text 42"/>
          <p:cNvSpPr/>
          <p:nvPr/>
        </p:nvSpPr>
        <p:spPr>
          <a:xfrm>
            <a:off x="411480" y="41148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915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RESULT:</a:t>
            </a:r>
            <a:endParaRPr lang="en-US" sz="1400" dirty="0"/>
          </a:p>
        </p:txBody>
      </p:sp>
      <p:sp>
        <p:nvSpPr>
          <p:cNvPr id="49" name="Text 43"/>
          <p:cNvSpPr/>
          <p:nvPr/>
        </p:nvSpPr>
        <p:spPr>
          <a:xfrm>
            <a:off x="1645920" y="411480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Clients prioritised at every stage  ·  Consistent quality  ·  On-budget &amp; on-time delivery  ·  Long-term trusted partnerships</a:t>
            </a:r>
            <a:endParaRPr lang="en-US" sz="1300" dirty="0"/>
          </a:p>
        </p:txBody>
      </p:sp>
      <p:sp>
        <p:nvSpPr>
          <p:cNvPr id="50" name="Shape 44"/>
          <p:cNvSpPr/>
          <p:nvPr/>
        </p:nvSpPr>
        <p:spPr>
          <a:xfrm>
            <a:off x="228600" y="5166360"/>
            <a:ext cx="2743200" cy="141732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1" name="Shape 45"/>
          <p:cNvSpPr/>
          <p:nvPr/>
        </p:nvSpPr>
        <p:spPr>
          <a:xfrm>
            <a:off x="228600" y="5166360"/>
            <a:ext cx="274320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52" name="Text 46"/>
          <p:cNvSpPr/>
          <p:nvPr/>
        </p:nvSpPr>
        <p:spPr>
          <a:xfrm>
            <a:off x="228600" y="5239512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3600" dirty="0"/>
          </a:p>
        </p:txBody>
      </p:sp>
      <p:sp>
        <p:nvSpPr>
          <p:cNvPr id="53" name="Text 47"/>
          <p:cNvSpPr/>
          <p:nvPr/>
        </p:nvSpPr>
        <p:spPr>
          <a:xfrm>
            <a:off x="228600" y="591616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Priority</a:t>
            </a:r>
            <a:endParaRPr lang="en-US" sz="1100" dirty="0"/>
          </a:p>
        </p:txBody>
      </p:sp>
      <p:sp>
        <p:nvSpPr>
          <p:cNvPr id="54" name="Shape 48"/>
          <p:cNvSpPr/>
          <p:nvPr/>
        </p:nvSpPr>
        <p:spPr>
          <a:xfrm>
            <a:off x="3246120" y="5166360"/>
            <a:ext cx="2743200" cy="141732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5" name="Shape 49"/>
          <p:cNvSpPr/>
          <p:nvPr/>
        </p:nvSpPr>
        <p:spPr>
          <a:xfrm>
            <a:off x="3246120" y="5166360"/>
            <a:ext cx="274320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56" name="Text 50"/>
          <p:cNvSpPr/>
          <p:nvPr/>
        </p:nvSpPr>
        <p:spPr>
          <a:xfrm>
            <a:off x="3246120" y="5239512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Zero</a:t>
            </a:r>
            <a:endParaRPr lang="en-US" sz="3600" dirty="0"/>
          </a:p>
        </p:txBody>
      </p:sp>
      <p:sp>
        <p:nvSpPr>
          <p:cNvPr id="57" name="Text 51"/>
          <p:cNvSpPr/>
          <p:nvPr/>
        </p:nvSpPr>
        <p:spPr>
          <a:xfrm>
            <a:off x="3246120" y="591616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Compromise on Safety</a:t>
            </a:r>
            <a:endParaRPr lang="en-US" sz="1100" dirty="0"/>
          </a:p>
        </p:txBody>
      </p:sp>
      <p:sp>
        <p:nvSpPr>
          <p:cNvPr id="58" name="Shape 52"/>
          <p:cNvSpPr/>
          <p:nvPr/>
        </p:nvSpPr>
        <p:spPr>
          <a:xfrm>
            <a:off x="6263640" y="5166360"/>
            <a:ext cx="2743200" cy="141732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9" name="Shape 53"/>
          <p:cNvSpPr/>
          <p:nvPr/>
        </p:nvSpPr>
        <p:spPr>
          <a:xfrm>
            <a:off x="6263640" y="5166360"/>
            <a:ext cx="274320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60" name="Text 54"/>
          <p:cNvSpPr/>
          <p:nvPr/>
        </p:nvSpPr>
        <p:spPr>
          <a:xfrm>
            <a:off x="6263640" y="5239512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Multi-Sector</a:t>
            </a:r>
            <a:endParaRPr lang="en-US" sz="3600" dirty="0"/>
          </a:p>
        </p:txBody>
      </p:sp>
      <p:sp>
        <p:nvSpPr>
          <p:cNvPr id="61" name="Text 55"/>
          <p:cNvSpPr/>
          <p:nvPr/>
        </p:nvSpPr>
        <p:spPr>
          <a:xfrm>
            <a:off x="6263640" y="591616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Experience</a:t>
            </a:r>
            <a:endParaRPr lang="en-US" sz="1100" dirty="0"/>
          </a:p>
        </p:txBody>
      </p:sp>
      <p:sp>
        <p:nvSpPr>
          <p:cNvPr id="62" name="Shape 56"/>
          <p:cNvSpPr/>
          <p:nvPr/>
        </p:nvSpPr>
        <p:spPr>
          <a:xfrm>
            <a:off x="9281160" y="5166360"/>
            <a:ext cx="2743200" cy="141732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3" name="Shape 57"/>
          <p:cNvSpPr/>
          <p:nvPr/>
        </p:nvSpPr>
        <p:spPr>
          <a:xfrm>
            <a:off x="9281160" y="5166360"/>
            <a:ext cx="274320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64" name="Text 58"/>
          <p:cNvSpPr/>
          <p:nvPr/>
        </p:nvSpPr>
        <p:spPr>
          <a:xfrm>
            <a:off x="9281160" y="5239512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30+</a:t>
            </a:r>
            <a:endParaRPr lang="en-US" sz="3600" dirty="0"/>
          </a:p>
        </p:txBody>
      </p:sp>
      <p:sp>
        <p:nvSpPr>
          <p:cNvPr id="65" name="Text 59"/>
          <p:cNvSpPr/>
          <p:nvPr/>
        </p:nvSpPr>
        <p:spPr>
          <a:xfrm>
            <a:off x="9281160" y="591616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Years Engineering Expertise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Expertise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Cross-Platform Teams for Complex Industrial Challenges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0" y="137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28600" y="1143000"/>
            <a:ext cx="1188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 operates with cross-platform teams to handle the most demanding industrial projects. Our expertise spans: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01168" y="1691640"/>
            <a:ext cx="27889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01168" y="1691640"/>
            <a:ext cx="2788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10" name="Shape 8"/>
          <p:cNvSpPr/>
          <p:nvPr/>
        </p:nvSpPr>
        <p:spPr>
          <a:xfrm>
            <a:off x="1248156" y="180136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5024" y="1888236"/>
            <a:ext cx="521208" cy="521208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92608" y="262432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Thermal Energy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338328" y="3063240"/>
            <a:ext cx="2514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Boiler systems, steam generation, heat recovery, fuel management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3218688" y="1691640"/>
            <a:ext cx="27889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218688" y="1691640"/>
            <a:ext cx="2788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16" name="Shape 13"/>
          <p:cNvSpPr/>
          <p:nvPr/>
        </p:nvSpPr>
        <p:spPr>
          <a:xfrm>
            <a:off x="4265676" y="180136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544" y="1888236"/>
            <a:ext cx="521208" cy="521208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3310128" y="262432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3355848" y="3063240"/>
            <a:ext cx="2514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Biomass, solar advisory, energy-efficient system design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6236208" y="1691640"/>
            <a:ext cx="27889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6236208" y="1691640"/>
            <a:ext cx="2788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2" name="Shape 18"/>
          <p:cNvSpPr/>
          <p:nvPr/>
        </p:nvSpPr>
        <p:spPr>
          <a:xfrm>
            <a:off x="7283196" y="180136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0064" y="1888236"/>
            <a:ext cx="521208" cy="52120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6327648" y="262432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O&amp;M Services</a:t>
            </a:r>
            <a:endParaRPr lang="en-US" sz="1200" dirty="0"/>
          </a:p>
        </p:txBody>
      </p:sp>
      <p:sp>
        <p:nvSpPr>
          <p:cNvPr id="25" name="Text 20"/>
          <p:cNvSpPr/>
          <p:nvPr/>
        </p:nvSpPr>
        <p:spPr>
          <a:xfrm>
            <a:off x="6373368" y="3063240"/>
            <a:ext cx="2514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600+ workforce engaged across industries Pan India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9253728" y="1691640"/>
            <a:ext cx="27889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9253728" y="1691640"/>
            <a:ext cx="2788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8" name="Shape 23"/>
          <p:cNvSpPr/>
          <p:nvPr/>
        </p:nvSpPr>
        <p:spPr>
          <a:xfrm>
            <a:off x="10300716" y="180136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7584" y="1888236"/>
            <a:ext cx="521208" cy="521208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9345168" y="262432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EPC Projects</a:t>
            </a:r>
            <a:endParaRPr lang="en-US" sz="1200" dirty="0"/>
          </a:p>
        </p:txBody>
      </p:sp>
      <p:sp>
        <p:nvSpPr>
          <p:cNvPr id="31" name="Text 25"/>
          <p:cNvSpPr/>
          <p:nvPr/>
        </p:nvSpPr>
        <p:spPr>
          <a:xfrm>
            <a:off x="9390888" y="3063240"/>
            <a:ext cx="2514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Engineering, Procurement &amp; Commissioning</a:t>
            </a:r>
            <a:endParaRPr lang="en-US" sz="1000" dirty="0"/>
          </a:p>
        </p:txBody>
      </p:sp>
      <p:sp>
        <p:nvSpPr>
          <p:cNvPr id="32" name="Shape 26"/>
          <p:cNvSpPr/>
          <p:nvPr/>
        </p:nvSpPr>
        <p:spPr>
          <a:xfrm>
            <a:off x="201168" y="4069080"/>
            <a:ext cx="27889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Shape 27"/>
          <p:cNvSpPr/>
          <p:nvPr/>
        </p:nvSpPr>
        <p:spPr>
          <a:xfrm>
            <a:off x="201168" y="4069080"/>
            <a:ext cx="2788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4" name="Shape 28"/>
          <p:cNvSpPr/>
          <p:nvPr/>
        </p:nvSpPr>
        <p:spPr>
          <a:xfrm>
            <a:off x="1248156" y="417880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3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5024" y="4265676"/>
            <a:ext cx="521208" cy="521208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292608" y="500176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Treatment</a:t>
            </a:r>
            <a:endParaRPr lang="en-US" sz="1200" dirty="0"/>
          </a:p>
        </p:txBody>
      </p:sp>
      <p:sp>
        <p:nvSpPr>
          <p:cNvPr id="37" name="Text 30"/>
          <p:cNvSpPr/>
          <p:nvPr/>
        </p:nvSpPr>
        <p:spPr>
          <a:xfrm>
            <a:off x="338328" y="5440680"/>
            <a:ext cx="2514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ETP, STP, WTP, RO &amp; DM plant installation and O&amp;M</a:t>
            </a:r>
            <a:endParaRPr lang="en-US" sz="1000" dirty="0"/>
          </a:p>
        </p:txBody>
      </p:sp>
      <p:sp>
        <p:nvSpPr>
          <p:cNvPr id="38" name="Shape 31"/>
          <p:cNvSpPr/>
          <p:nvPr/>
        </p:nvSpPr>
        <p:spPr>
          <a:xfrm>
            <a:off x="3218688" y="4069080"/>
            <a:ext cx="27889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2"/>
          <p:cNvSpPr/>
          <p:nvPr/>
        </p:nvSpPr>
        <p:spPr>
          <a:xfrm>
            <a:off x="3218688" y="4069080"/>
            <a:ext cx="2788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0" name="Shape 33"/>
          <p:cNvSpPr/>
          <p:nvPr/>
        </p:nvSpPr>
        <p:spPr>
          <a:xfrm>
            <a:off x="4265676" y="417880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4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52544" y="4265676"/>
            <a:ext cx="521208" cy="521208"/>
          </a:xfrm>
          <a:prstGeom prst="rect">
            <a:avLst/>
          </a:prstGeom>
        </p:spPr>
      </p:pic>
      <p:sp>
        <p:nvSpPr>
          <p:cNvPr id="42" name="Text 34"/>
          <p:cNvSpPr/>
          <p:nvPr/>
        </p:nvSpPr>
        <p:spPr>
          <a:xfrm>
            <a:off x="3310128" y="500176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Utility Management</a:t>
            </a:r>
            <a:endParaRPr lang="en-US" sz="1200" dirty="0"/>
          </a:p>
        </p:txBody>
      </p:sp>
      <p:sp>
        <p:nvSpPr>
          <p:cNvPr id="43" name="Text 35"/>
          <p:cNvSpPr/>
          <p:nvPr/>
        </p:nvSpPr>
        <p:spPr>
          <a:xfrm>
            <a:off x="3355848" y="5440680"/>
            <a:ext cx="2514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Boilers, DG, HVAC, transformers, switchyards, fuel yards</a:t>
            </a:r>
            <a:endParaRPr lang="en-US" sz="1000" dirty="0"/>
          </a:p>
        </p:txBody>
      </p:sp>
      <p:sp>
        <p:nvSpPr>
          <p:cNvPr id="44" name="Shape 36"/>
          <p:cNvSpPr/>
          <p:nvPr/>
        </p:nvSpPr>
        <p:spPr>
          <a:xfrm>
            <a:off x="6236208" y="4069080"/>
            <a:ext cx="27889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5" name="Shape 37"/>
          <p:cNvSpPr/>
          <p:nvPr/>
        </p:nvSpPr>
        <p:spPr>
          <a:xfrm>
            <a:off x="6236208" y="4069080"/>
            <a:ext cx="2788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6" name="Shape 38"/>
          <p:cNvSpPr/>
          <p:nvPr/>
        </p:nvSpPr>
        <p:spPr>
          <a:xfrm>
            <a:off x="7283196" y="417880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4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0064" y="4265676"/>
            <a:ext cx="521208" cy="521208"/>
          </a:xfrm>
          <a:prstGeom prst="rect">
            <a:avLst/>
          </a:prstGeom>
        </p:spPr>
      </p:pic>
      <p:sp>
        <p:nvSpPr>
          <p:cNvPr id="48" name="Text 39"/>
          <p:cNvSpPr/>
          <p:nvPr/>
        </p:nvSpPr>
        <p:spPr>
          <a:xfrm>
            <a:off x="6327648" y="500176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Consultancy</a:t>
            </a:r>
            <a:endParaRPr lang="en-US" sz="1200" dirty="0"/>
          </a:p>
        </p:txBody>
      </p:sp>
      <p:sp>
        <p:nvSpPr>
          <p:cNvPr id="49" name="Text 40"/>
          <p:cNvSpPr/>
          <p:nvPr/>
        </p:nvSpPr>
        <p:spPr>
          <a:xfrm>
            <a:off x="6373368" y="5440680"/>
            <a:ext cx="2514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management, energy audits, solar MNC advisory</a:t>
            </a:r>
            <a:endParaRPr lang="en-US" sz="1000" dirty="0"/>
          </a:p>
        </p:txBody>
      </p:sp>
      <p:sp>
        <p:nvSpPr>
          <p:cNvPr id="50" name="Shape 41"/>
          <p:cNvSpPr/>
          <p:nvPr/>
        </p:nvSpPr>
        <p:spPr>
          <a:xfrm>
            <a:off x="9253728" y="4069080"/>
            <a:ext cx="27889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1" name="Shape 42"/>
          <p:cNvSpPr/>
          <p:nvPr/>
        </p:nvSpPr>
        <p:spPr>
          <a:xfrm>
            <a:off x="9253728" y="4069080"/>
            <a:ext cx="278892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52" name="Shape 43"/>
          <p:cNvSpPr/>
          <p:nvPr/>
        </p:nvSpPr>
        <p:spPr>
          <a:xfrm>
            <a:off x="10300716" y="417880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5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87584" y="4265676"/>
            <a:ext cx="521208" cy="521208"/>
          </a:xfrm>
          <a:prstGeom prst="rect">
            <a:avLst/>
          </a:prstGeom>
        </p:spPr>
      </p:pic>
      <p:sp>
        <p:nvSpPr>
          <p:cNvPr id="54" name="Text 44"/>
          <p:cNvSpPr/>
          <p:nvPr/>
        </p:nvSpPr>
        <p:spPr>
          <a:xfrm>
            <a:off x="9345168" y="500176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Projects</a:t>
            </a:r>
            <a:endParaRPr lang="en-US" sz="1200" dirty="0"/>
          </a:p>
        </p:txBody>
      </p:sp>
      <p:sp>
        <p:nvSpPr>
          <p:cNvPr id="55" name="Text 45"/>
          <p:cNvSpPr/>
          <p:nvPr/>
        </p:nvSpPr>
        <p:spPr>
          <a:xfrm>
            <a:off x="9390888" y="5440680"/>
            <a:ext cx="2514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Coordination and execution of commercial industrial projects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SERVICES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" y="6858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0C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Do For You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0" y="137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28600" y="1097280"/>
            <a:ext cx="1188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8E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 has strong project execution and operational capabilities including EPC, O&amp;M capabilities — serving domestic and industrial segments in Renewable Energy and Thermal Process industries across India.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01168" y="1783080"/>
            <a:ext cx="3794760" cy="219456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01168" y="1783080"/>
            <a:ext cx="3794760" cy="54864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10" name="Shape 8"/>
          <p:cNvSpPr/>
          <p:nvPr/>
        </p:nvSpPr>
        <p:spPr>
          <a:xfrm>
            <a:off x="338328" y="1874520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338" y="1954530"/>
            <a:ext cx="480060" cy="4800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1115568" y="1874520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Boiler &amp; Water Spares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384048" y="2532888"/>
            <a:ext cx="3520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Supply of boiler &amp; water treatment spares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Chemicals for boilers and utilities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Maintenance &amp; repair services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224528" y="1783080"/>
            <a:ext cx="3794760" cy="2194560"/>
          </a:xfrm>
          <a:prstGeom prst="rect">
            <a:avLst/>
          </a:prstGeom>
          <a:solidFill>
            <a:srgbClr val="1A3A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224528" y="1783080"/>
            <a:ext cx="3794760" cy="54864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16" name="Shape 13"/>
          <p:cNvSpPr/>
          <p:nvPr/>
        </p:nvSpPr>
        <p:spPr>
          <a:xfrm>
            <a:off x="4361688" y="1874520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1698" y="1954530"/>
            <a:ext cx="480060" cy="48006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138928" y="1874520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O&amp;M Services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4407408" y="2532888"/>
            <a:ext cx="3520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utility operation outsourcing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600+ trained workforce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Boilers, DG, HVAC, WTP, ETP, SCADA</a:t>
            </a:r>
            <a:endParaRPr lang="en-US" sz="1100" dirty="0"/>
          </a:p>
        </p:txBody>
      </p:sp>
      <p:sp>
        <p:nvSpPr>
          <p:cNvPr id="20" name="Shape 16"/>
          <p:cNvSpPr/>
          <p:nvPr/>
        </p:nvSpPr>
        <p:spPr>
          <a:xfrm>
            <a:off x="8247888" y="1783080"/>
            <a:ext cx="3794760" cy="219456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8247888" y="1783080"/>
            <a:ext cx="3794760" cy="54864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22" name="Shape 18"/>
          <p:cNvSpPr/>
          <p:nvPr/>
        </p:nvSpPr>
        <p:spPr>
          <a:xfrm>
            <a:off x="8385048" y="1874520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058" y="1954530"/>
            <a:ext cx="480060" cy="48006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9162288" y="1874520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EPC &amp; Consulting</a:t>
            </a:r>
            <a:endParaRPr lang="en-US" sz="1300" dirty="0"/>
          </a:p>
        </p:txBody>
      </p:sp>
      <p:sp>
        <p:nvSpPr>
          <p:cNvPr id="25" name="Text 20"/>
          <p:cNvSpPr/>
          <p:nvPr/>
        </p:nvSpPr>
        <p:spPr>
          <a:xfrm>
            <a:off x="8430768" y="2532888"/>
            <a:ext cx="3520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project management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Engineering, Procurement, Commissioning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&amp; industrial projects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201168" y="4178808"/>
            <a:ext cx="3794760" cy="2194560"/>
          </a:xfrm>
          <a:prstGeom prst="rect">
            <a:avLst/>
          </a:prstGeom>
          <a:solidFill>
            <a:srgbClr val="1A3A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201168" y="4178808"/>
            <a:ext cx="3794760" cy="54864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28" name="Shape 23"/>
          <p:cNvSpPr/>
          <p:nvPr/>
        </p:nvSpPr>
        <p:spPr>
          <a:xfrm>
            <a:off x="338328" y="4270248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338" y="4350258"/>
            <a:ext cx="480060" cy="480060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1115568" y="4270248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&amp; Thermal</a:t>
            </a:r>
            <a:endParaRPr lang="en-US" sz="1300" dirty="0"/>
          </a:p>
        </p:txBody>
      </p:sp>
      <p:sp>
        <p:nvSpPr>
          <p:cNvPr id="31" name="Text 25"/>
          <p:cNvSpPr/>
          <p:nvPr/>
        </p:nvSpPr>
        <p:spPr>
          <a:xfrm>
            <a:off x="384048" y="4928616"/>
            <a:ext cx="3520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 systems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Thermal energy solutions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Biomass &amp; fuel management</a:t>
            </a:r>
            <a:endParaRPr lang="en-US" sz="1100" dirty="0"/>
          </a:p>
        </p:txBody>
      </p:sp>
      <p:sp>
        <p:nvSpPr>
          <p:cNvPr id="32" name="Shape 26"/>
          <p:cNvSpPr/>
          <p:nvPr/>
        </p:nvSpPr>
        <p:spPr>
          <a:xfrm>
            <a:off x="4224528" y="4178808"/>
            <a:ext cx="3794760" cy="219456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Shape 27"/>
          <p:cNvSpPr/>
          <p:nvPr/>
        </p:nvSpPr>
        <p:spPr>
          <a:xfrm>
            <a:off x="4224528" y="4178808"/>
            <a:ext cx="3794760" cy="54864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34" name="Shape 28"/>
          <p:cNvSpPr/>
          <p:nvPr/>
        </p:nvSpPr>
        <p:spPr>
          <a:xfrm>
            <a:off x="4361688" y="4270248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3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1698" y="4350258"/>
            <a:ext cx="480060" cy="480060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5138928" y="4270248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Treatment</a:t>
            </a:r>
            <a:endParaRPr lang="en-US" sz="1300" dirty="0"/>
          </a:p>
        </p:txBody>
      </p:sp>
      <p:sp>
        <p:nvSpPr>
          <p:cNvPr id="37" name="Text 30"/>
          <p:cNvSpPr/>
          <p:nvPr/>
        </p:nvSpPr>
        <p:spPr>
          <a:xfrm>
            <a:off x="4407408" y="4928616"/>
            <a:ext cx="3520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ETP, STP, WTP installation &amp; O&amp;M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 &amp; DM water plants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Effluent management systems</a:t>
            </a:r>
            <a:endParaRPr lang="en-US" sz="1100" dirty="0"/>
          </a:p>
        </p:txBody>
      </p:sp>
      <p:sp>
        <p:nvSpPr>
          <p:cNvPr id="38" name="Shape 31"/>
          <p:cNvSpPr/>
          <p:nvPr/>
        </p:nvSpPr>
        <p:spPr>
          <a:xfrm>
            <a:off x="8247888" y="4178808"/>
            <a:ext cx="3794760" cy="2194560"/>
          </a:xfrm>
          <a:prstGeom prst="rect">
            <a:avLst/>
          </a:prstGeom>
          <a:solidFill>
            <a:srgbClr val="1A3A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2"/>
          <p:cNvSpPr/>
          <p:nvPr/>
        </p:nvSpPr>
        <p:spPr>
          <a:xfrm>
            <a:off x="8247888" y="4178808"/>
            <a:ext cx="3794760" cy="54864"/>
          </a:xfrm>
          <a:prstGeom prst="rect">
            <a:avLst/>
          </a:prstGeom>
          <a:solidFill>
            <a:srgbClr val="2D9158"/>
          </a:solidFill>
          <a:ln/>
        </p:spPr>
      </p:sp>
      <p:sp>
        <p:nvSpPr>
          <p:cNvPr id="40" name="Shape 33"/>
          <p:cNvSpPr/>
          <p:nvPr/>
        </p:nvSpPr>
        <p:spPr>
          <a:xfrm>
            <a:off x="8385048" y="4270248"/>
            <a:ext cx="640080" cy="640080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4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65058" y="4350258"/>
            <a:ext cx="480060" cy="480060"/>
          </a:xfrm>
          <a:prstGeom prst="rect">
            <a:avLst/>
          </a:prstGeom>
        </p:spPr>
      </p:pic>
      <p:sp>
        <p:nvSpPr>
          <p:cNvPr id="42" name="Text 34"/>
          <p:cNvSpPr/>
          <p:nvPr/>
        </p:nvSpPr>
        <p:spPr>
          <a:xfrm>
            <a:off x="9162288" y="4270248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Thermax Channel Partner</a:t>
            </a:r>
            <a:endParaRPr lang="en-US" sz="1300" dirty="0"/>
          </a:p>
        </p:txBody>
      </p:sp>
      <p:sp>
        <p:nvSpPr>
          <p:cNvPr id="43" name="Text 35"/>
          <p:cNvSpPr/>
          <p:nvPr/>
        </p:nvSpPr>
        <p:spPr>
          <a:xfrm>
            <a:off x="8430768" y="4928616"/>
            <a:ext cx="3520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Official channel associates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Heat, renewable &amp; steam solutions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Thermax products &amp; services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Operation &amp; Maintenance Services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Utility O&amp;M Outsourcing to JS Engineers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0" y="137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28600" y="1143000"/>
            <a:ext cx="1188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 ensures Best Quality Services of Utility Operations &amp; Maintenance — with in-depth study, analysis and audits to identify savings by optimising CAPEX and OPEX.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28600" y="1737360"/>
            <a:ext cx="5120640" cy="484632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28600" y="1737360"/>
            <a:ext cx="512064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82880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O&amp;M Means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65760" y="2331720"/>
            <a:ext cx="4846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0D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offloading the ENTIRE operation &amp; maintenance of all utilities to JS Engineers to manage professionally — freeing the client to focus on their core business.</a:t>
            </a:r>
            <a:endParaRPr lang="en-US" sz="12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3337560"/>
            <a:ext cx="256032" cy="256032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749808" y="3310128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Expertise-driven cost &amp; quality advantage</a:t>
            </a:r>
            <a:endParaRPr lang="en-US" sz="12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3813048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49808" y="3785616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freed for core business activities</a:t>
            </a:r>
            <a:endParaRPr lang="en-US" sz="1200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4288536"/>
            <a:ext cx="256032" cy="25603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49808" y="4261104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Faster technology adoption in non-core areas</a:t>
            </a:r>
            <a:endParaRPr lang="en-US" sz="1200" dirty="0"/>
          </a:p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4764024"/>
            <a:ext cx="256032" cy="25603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49808" y="4736592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benchmarking practices &amp; systems</a:t>
            </a:r>
            <a:endParaRPr lang="en-US" sz="1200" dirty="0"/>
          </a:p>
        </p:txBody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" y="5239512"/>
            <a:ext cx="256032" cy="256032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749808" y="5212080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 response time for operations</a:t>
            </a:r>
            <a:endParaRPr lang="en-US" sz="1200" dirty="0"/>
          </a:p>
        </p:txBody>
      </p:sp>
      <p:sp>
        <p:nvSpPr>
          <p:cNvPr id="22" name="Shape 15"/>
          <p:cNvSpPr/>
          <p:nvPr/>
        </p:nvSpPr>
        <p:spPr>
          <a:xfrm>
            <a:off x="5623560" y="1737360"/>
            <a:ext cx="3154680" cy="2240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16"/>
          <p:cNvSpPr/>
          <p:nvPr/>
        </p:nvSpPr>
        <p:spPr>
          <a:xfrm>
            <a:off x="5623560" y="1737360"/>
            <a:ext cx="31546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4" name="Shape 17"/>
          <p:cNvSpPr/>
          <p:nvPr/>
        </p:nvSpPr>
        <p:spPr>
          <a:xfrm>
            <a:off x="6853428" y="184708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0296" y="1933956"/>
            <a:ext cx="521208" cy="521208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5715000" y="2670048"/>
            <a:ext cx="2971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Cost</a:t>
            </a:r>
            <a:endParaRPr lang="en-US" sz="1300" dirty="0"/>
          </a:p>
        </p:txBody>
      </p:sp>
      <p:sp>
        <p:nvSpPr>
          <p:cNvPr id="27" name="Text 19"/>
          <p:cNvSpPr/>
          <p:nvPr/>
        </p:nvSpPr>
        <p:spPr>
          <a:xfrm>
            <a:off x="5715000" y="320040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In-depth audits identify CAPEX &amp; OPEX savings opportunities</a:t>
            </a:r>
            <a:endParaRPr lang="en-US" sz="1100" dirty="0"/>
          </a:p>
        </p:txBody>
      </p:sp>
      <p:sp>
        <p:nvSpPr>
          <p:cNvPr id="28" name="Shape 20"/>
          <p:cNvSpPr/>
          <p:nvPr/>
        </p:nvSpPr>
        <p:spPr>
          <a:xfrm>
            <a:off x="8961120" y="1737360"/>
            <a:ext cx="3154680" cy="2240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1"/>
          <p:cNvSpPr/>
          <p:nvPr/>
        </p:nvSpPr>
        <p:spPr>
          <a:xfrm>
            <a:off x="8961120" y="1737360"/>
            <a:ext cx="31546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0" name="Shape 22"/>
          <p:cNvSpPr/>
          <p:nvPr/>
        </p:nvSpPr>
        <p:spPr>
          <a:xfrm>
            <a:off x="10190988" y="184708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3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77856" y="1933956"/>
            <a:ext cx="521208" cy="521208"/>
          </a:xfrm>
          <a:prstGeom prst="rect">
            <a:avLst/>
          </a:prstGeom>
        </p:spPr>
      </p:pic>
      <p:sp>
        <p:nvSpPr>
          <p:cNvPr id="32" name="Text 23"/>
          <p:cNvSpPr/>
          <p:nvPr/>
        </p:nvSpPr>
        <p:spPr>
          <a:xfrm>
            <a:off x="9052560" y="2670048"/>
            <a:ext cx="2971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Equipment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Care</a:t>
            </a:r>
            <a:endParaRPr lang="en-US" sz="1300" dirty="0"/>
          </a:p>
        </p:txBody>
      </p:sp>
      <p:sp>
        <p:nvSpPr>
          <p:cNvPr id="33" name="Text 24"/>
          <p:cNvSpPr/>
          <p:nvPr/>
        </p:nvSpPr>
        <p:spPr>
          <a:xfrm>
            <a:off x="9052560" y="320040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Preventive &amp; predictive maintenance to maximise equipment life</a:t>
            </a:r>
            <a:endParaRPr lang="en-US" sz="1100" dirty="0"/>
          </a:p>
        </p:txBody>
      </p:sp>
      <p:sp>
        <p:nvSpPr>
          <p:cNvPr id="34" name="Shape 25"/>
          <p:cNvSpPr/>
          <p:nvPr/>
        </p:nvSpPr>
        <p:spPr>
          <a:xfrm>
            <a:off x="5623560" y="4160520"/>
            <a:ext cx="3154680" cy="2240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26"/>
          <p:cNvSpPr/>
          <p:nvPr/>
        </p:nvSpPr>
        <p:spPr>
          <a:xfrm>
            <a:off x="5623560" y="4160520"/>
            <a:ext cx="31546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6" name="Shape 27"/>
          <p:cNvSpPr/>
          <p:nvPr/>
        </p:nvSpPr>
        <p:spPr>
          <a:xfrm>
            <a:off x="6853428" y="427024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3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0296" y="4357116"/>
            <a:ext cx="521208" cy="521208"/>
          </a:xfrm>
          <a:prstGeom prst="rect">
            <a:avLst/>
          </a:prstGeom>
        </p:spPr>
      </p:pic>
      <p:sp>
        <p:nvSpPr>
          <p:cNvPr id="38" name="Text 28"/>
          <p:cNvSpPr/>
          <p:nvPr/>
        </p:nvSpPr>
        <p:spPr>
          <a:xfrm>
            <a:off x="5715000" y="5093208"/>
            <a:ext cx="2971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Maximum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Uptime</a:t>
            </a:r>
            <a:endParaRPr lang="en-US" sz="1300" dirty="0"/>
          </a:p>
        </p:txBody>
      </p:sp>
      <p:sp>
        <p:nvSpPr>
          <p:cNvPr id="39" name="Text 29"/>
          <p:cNvSpPr/>
          <p:nvPr/>
        </p:nvSpPr>
        <p:spPr>
          <a:xfrm>
            <a:off x="5715000" y="562356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Dedicated team ensures 100% uptime of critical utilities</a:t>
            </a:r>
            <a:endParaRPr lang="en-US" sz="1100" dirty="0"/>
          </a:p>
        </p:txBody>
      </p:sp>
      <p:sp>
        <p:nvSpPr>
          <p:cNvPr id="40" name="Shape 30"/>
          <p:cNvSpPr/>
          <p:nvPr/>
        </p:nvSpPr>
        <p:spPr>
          <a:xfrm>
            <a:off x="8961120" y="4160520"/>
            <a:ext cx="3154680" cy="2240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1"/>
          <p:cNvSpPr/>
          <p:nvPr/>
        </p:nvSpPr>
        <p:spPr>
          <a:xfrm>
            <a:off x="8961120" y="4160520"/>
            <a:ext cx="31546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2" name="Shape 32"/>
          <p:cNvSpPr/>
          <p:nvPr/>
        </p:nvSpPr>
        <p:spPr>
          <a:xfrm>
            <a:off x="10190988" y="4270248"/>
            <a:ext cx="694944" cy="694944"/>
          </a:xfrm>
          <a:prstGeom prst="ellipse">
            <a:avLst/>
          </a:prstGeom>
          <a:solidFill>
            <a:srgbClr val="1B6B3A"/>
          </a:solidFill>
          <a:ln/>
        </p:spPr>
      </p:sp>
      <p:pic>
        <p:nvPicPr>
          <p:cNvPr id="4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77856" y="4357116"/>
            <a:ext cx="521208" cy="521208"/>
          </a:xfrm>
          <a:prstGeom prst="rect">
            <a:avLst/>
          </a:prstGeom>
        </p:spPr>
      </p:pic>
      <p:sp>
        <p:nvSpPr>
          <p:cNvPr id="44" name="Text 33"/>
          <p:cNvSpPr/>
          <p:nvPr/>
        </p:nvSpPr>
        <p:spPr>
          <a:xfrm>
            <a:off x="9052560" y="5093208"/>
            <a:ext cx="2971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Convenience</a:t>
            </a:r>
            <a:endParaRPr lang="en-US" sz="1300" dirty="0"/>
          </a:p>
        </p:txBody>
      </p:sp>
      <p:sp>
        <p:nvSpPr>
          <p:cNvPr id="45" name="Text 34"/>
          <p:cNvSpPr/>
          <p:nvPr/>
        </p:nvSpPr>
        <p:spPr>
          <a:xfrm>
            <a:off x="9052560" y="562356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call solution — we handle operations, compliance &amp; reporting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O&amp;M Scope of Work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of Equipment &amp; Activities Under Our Management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0" y="137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28600" y="1143000"/>
            <a:ext cx="5486400" cy="539496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28600" y="1143000"/>
            <a:ext cx="548640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234440"/>
            <a:ext cx="5212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Equipment Scope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4048" y="175564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17373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Generation &amp; Distribution — DG Sets, Switchyards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84048" y="239572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37744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Fuel Yards — HSD, F.O, LPG, Husk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84048" y="303580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017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Treatment Plant (WTP)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84048" y="367588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6576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Effluent Treatment Plant (ETP)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84048" y="431596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429768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Sewage Treatment Plant (STP)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84048" y="495604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4937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 Systems &amp; Pump Houses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035808" y="175564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3" name="Text 21"/>
          <p:cNvSpPr/>
          <p:nvPr/>
        </p:nvSpPr>
        <p:spPr>
          <a:xfrm>
            <a:off x="3291840" y="17373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Boilers — all types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035808" y="239572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5" name="Text 23"/>
          <p:cNvSpPr/>
          <p:nvPr/>
        </p:nvSpPr>
        <p:spPr>
          <a:xfrm>
            <a:off x="3291840" y="237744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HVAC &amp; Chillers — Pumps, Compressors, Cooling Towers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035808" y="303580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7" name="Text 25"/>
          <p:cNvSpPr/>
          <p:nvPr/>
        </p:nvSpPr>
        <p:spPr>
          <a:xfrm>
            <a:off x="3291840" y="3017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UPS Systems &amp; Transformers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035808" y="367588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9" name="Text 27"/>
          <p:cNvSpPr/>
          <p:nvPr/>
        </p:nvSpPr>
        <p:spPr>
          <a:xfrm>
            <a:off x="3291840" y="36576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 &amp; LT Breakers &amp; Utility Panels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035808" y="431596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31" name="Text 29"/>
          <p:cNvSpPr/>
          <p:nvPr/>
        </p:nvSpPr>
        <p:spPr>
          <a:xfrm>
            <a:off x="3291840" y="429768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SCADA / DCS Systems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035808" y="4956048"/>
            <a:ext cx="164592" cy="164592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33" name="Text 31"/>
          <p:cNvSpPr/>
          <p:nvPr/>
        </p:nvSpPr>
        <p:spPr>
          <a:xfrm>
            <a:off x="3291840" y="4937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Cranes &amp; Forklifts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989320" y="1143000"/>
            <a:ext cx="5943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O&amp;M Obligations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989320" y="1719072"/>
            <a:ext cx="6035040" cy="402336"/>
          </a:xfrm>
          <a:prstGeom prst="rect">
            <a:avLst/>
          </a:prstGeom>
          <a:solidFill>
            <a:srgbClr val="EBF5E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3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80760" y="1792224"/>
            <a:ext cx="237744" cy="237744"/>
          </a:xfrm>
          <a:prstGeom prst="rect">
            <a:avLst/>
          </a:prstGeom>
        </p:spPr>
      </p:pic>
      <p:sp>
        <p:nvSpPr>
          <p:cNvPr id="37" name="Text 34"/>
          <p:cNvSpPr/>
          <p:nvPr/>
        </p:nvSpPr>
        <p:spPr>
          <a:xfrm>
            <a:off x="6400800" y="1773936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compliance with EHS guidelines</a:t>
            </a:r>
            <a:endParaRPr lang="en-US" sz="1100" dirty="0"/>
          </a:p>
        </p:txBody>
      </p:sp>
      <p:sp>
        <p:nvSpPr>
          <p:cNvPr id="38" name="Shape 35"/>
          <p:cNvSpPr/>
          <p:nvPr/>
        </p:nvSpPr>
        <p:spPr>
          <a:xfrm>
            <a:off x="5989320" y="2194560"/>
            <a:ext cx="603504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3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0760" y="2267712"/>
            <a:ext cx="237744" cy="237744"/>
          </a:xfrm>
          <a:prstGeom prst="rect">
            <a:avLst/>
          </a:prstGeom>
        </p:spPr>
      </p:pic>
      <p:sp>
        <p:nvSpPr>
          <p:cNvPr id="40" name="Text 36"/>
          <p:cNvSpPr/>
          <p:nvPr/>
        </p:nvSpPr>
        <p:spPr>
          <a:xfrm>
            <a:off x="6400800" y="2249424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 necessary training to operating staff</a:t>
            </a:r>
            <a:endParaRPr lang="en-US" sz="1100" dirty="0"/>
          </a:p>
        </p:txBody>
      </p:sp>
      <p:sp>
        <p:nvSpPr>
          <p:cNvPr id="41" name="Shape 37"/>
          <p:cNvSpPr/>
          <p:nvPr/>
        </p:nvSpPr>
        <p:spPr>
          <a:xfrm>
            <a:off x="5989320" y="2670048"/>
            <a:ext cx="6035040" cy="402336"/>
          </a:xfrm>
          <a:prstGeom prst="rect">
            <a:avLst/>
          </a:prstGeom>
          <a:solidFill>
            <a:srgbClr val="EBF5E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4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0760" y="2743200"/>
            <a:ext cx="237744" cy="237744"/>
          </a:xfrm>
          <a:prstGeom prst="rect">
            <a:avLst/>
          </a:prstGeom>
        </p:spPr>
      </p:pic>
      <p:sp>
        <p:nvSpPr>
          <p:cNvPr id="43" name="Text 38"/>
          <p:cNvSpPr/>
          <p:nvPr/>
        </p:nvSpPr>
        <p:spPr>
          <a:xfrm>
            <a:off x="6400800" y="2724912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Ensure availability of all tools &amp; tackles</a:t>
            </a:r>
            <a:endParaRPr lang="en-US" sz="1100" dirty="0"/>
          </a:p>
        </p:txBody>
      </p:sp>
      <p:sp>
        <p:nvSpPr>
          <p:cNvPr id="44" name="Shape 39"/>
          <p:cNvSpPr/>
          <p:nvPr/>
        </p:nvSpPr>
        <p:spPr>
          <a:xfrm>
            <a:off x="5989320" y="3145536"/>
            <a:ext cx="603504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4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0" y="3218688"/>
            <a:ext cx="237744" cy="237744"/>
          </a:xfrm>
          <a:prstGeom prst="rect">
            <a:avLst/>
          </a:prstGeom>
        </p:spPr>
      </p:pic>
      <p:sp>
        <p:nvSpPr>
          <p:cNvPr id="46" name="Text 40"/>
          <p:cNvSpPr/>
          <p:nvPr/>
        </p:nvSpPr>
        <p:spPr>
          <a:xfrm>
            <a:off x="6400800" y="3200400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Shift-wise site rounds — safety &amp; operations check</a:t>
            </a:r>
            <a:endParaRPr lang="en-US" sz="1100" dirty="0"/>
          </a:p>
        </p:txBody>
      </p:sp>
      <p:sp>
        <p:nvSpPr>
          <p:cNvPr id="47" name="Shape 41"/>
          <p:cNvSpPr/>
          <p:nvPr/>
        </p:nvSpPr>
        <p:spPr>
          <a:xfrm>
            <a:off x="5989320" y="3621024"/>
            <a:ext cx="6035040" cy="402336"/>
          </a:xfrm>
          <a:prstGeom prst="rect">
            <a:avLst/>
          </a:prstGeom>
          <a:solidFill>
            <a:srgbClr val="EBF5E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4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0760" y="3694176"/>
            <a:ext cx="237744" cy="237744"/>
          </a:xfrm>
          <a:prstGeom prst="rect">
            <a:avLst/>
          </a:prstGeom>
        </p:spPr>
      </p:pic>
      <p:sp>
        <p:nvSpPr>
          <p:cNvPr id="49" name="Text 42"/>
          <p:cNvSpPr/>
          <p:nvPr/>
        </p:nvSpPr>
        <p:spPr>
          <a:xfrm>
            <a:off x="6400800" y="3675888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Daily, weekly &amp; monthly report submissions</a:t>
            </a:r>
            <a:endParaRPr lang="en-US" sz="1100" dirty="0"/>
          </a:p>
        </p:txBody>
      </p:sp>
      <p:sp>
        <p:nvSpPr>
          <p:cNvPr id="50" name="Shape 43"/>
          <p:cNvSpPr/>
          <p:nvPr/>
        </p:nvSpPr>
        <p:spPr>
          <a:xfrm>
            <a:off x="5989320" y="4096512"/>
            <a:ext cx="603504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5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0760" y="4169664"/>
            <a:ext cx="237744" cy="237744"/>
          </a:xfrm>
          <a:prstGeom prst="rect">
            <a:avLst/>
          </a:prstGeom>
        </p:spPr>
      </p:pic>
      <p:sp>
        <p:nvSpPr>
          <p:cNvPr id="52" name="Text 44"/>
          <p:cNvSpPr/>
          <p:nvPr/>
        </p:nvSpPr>
        <p:spPr>
          <a:xfrm>
            <a:off x="6400800" y="4151376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with statutory requirements</a:t>
            </a:r>
            <a:endParaRPr lang="en-US" sz="1100" dirty="0"/>
          </a:p>
        </p:txBody>
      </p:sp>
      <p:sp>
        <p:nvSpPr>
          <p:cNvPr id="53" name="Shape 45"/>
          <p:cNvSpPr/>
          <p:nvPr/>
        </p:nvSpPr>
        <p:spPr>
          <a:xfrm>
            <a:off x="5989320" y="4572000"/>
            <a:ext cx="6035040" cy="402336"/>
          </a:xfrm>
          <a:prstGeom prst="rect">
            <a:avLst/>
          </a:prstGeom>
          <a:solidFill>
            <a:srgbClr val="EBF5E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5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0760" y="4645152"/>
            <a:ext cx="237744" cy="237744"/>
          </a:xfrm>
          <a:prstGeom prst="rect">
            <a:avLst/>
          </a:prstGeom>
        </p:spPr>
      </p:pic>
      <p:sp>
        <p:nvSpPr>
          <p:cNvPr id="55" name="Text 46"/>
          <p:cNvSpPr/>
          <p:nvPr/>
        </p:nvSpPr>
        <p:spPr>
          <a:xfrm>
            <a:off x="6400800" y="4626864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Submission of RCA for all breakdowns</a:t>
            </a:r>
            <a:endParaRPr lang="en-US" sz="1100" dirty="0"/>
          </a:p>
        </p:txBody>
      </p:sp>
      <p:sp>
        <p:nvSpPr>
          <p:cNvPr id="56" name="Shape 47"/>
          <p:cNvSpPr/>
          <p:nvPr/>
        </p:nvSpPr>
        <p:spPr>
          <a:xfrm>
            <a:off x="5989320" y="5047488"/>
            <a:ext cx="603504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5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0760" y="5120640"/>
            <a:ext cx="237744" cy="237744"/>
          </a:xfrm>
          <a:prstGeom prst="rect">
            <a:avLst/>
          </a:prstGeom>
        </p:spPr>
      </p:pic>
      <p:sp>
        <p:nvSpPr>
          <p:cNvPr id="58" name="Text 48"/>
          <p:cNvSpPr/>
          <p:nvPr/>
        </p:nvSpPr>
        <p:spPr>
          <a:xfrm>
            <a:off x="6400800" y="5102352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&amp; water conservation compliance</a:t>
            </a:r>
            <a:endParaRPr lang="en-US" sz="1100" dirty="0"/>
          </a:p>
        </p:txBody>
      </p:sp>
      <p:sp>
        <p:nvSpPr>
          <p:cNvPr id="59" name="Shape 49"/>
          <p:cNvSpPr/>
          <p:nvPr/>
        </p:nvSpPr>
        <p:spPr>
          <a:xfrm>
            <a:off x="5989320" y="5522976"/>
            <a:ext cx="6035040" cy="402336"/>
          </a:xfrm>
          <a:prstGeom prst="rect">
            <a:avLst/>
          </a:prstGeom>
          <a:solidFill>
            <a:srgbClr val="EBF5E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6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80760" y="5596128"/>
            <a:ext cx="237744" cy="237744"/>
          </a:xfrm>
          <a:prstGeom prst="rect">
            <a:avLst/>
          </a:prstGeom>
        </p:spPr>
      </p:pic>
      <p:sp>
        <p:nvSpPr>
          <p:cNvPr id="61" name="Text 50"/>
          <p:cNvSpPr/>
          <p:nvPr/>
        </p:nvSpPr>
        <p:spPr>
          <a:xfrm>
            <a:off x="6400800" y="5577840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Coordinate with ETP for smooth sump operations</a:t>
            </a:r>
            <a:endParaRPr lang="en-US" sz="1100" dirty="0"/>
          </a:p>
        </p:txBody>
      </p:sp>
      <p:sp>
        <p:nvSpPr>
          <p:cNvPr id="62" name="Shape 51"/>
          <p:cNvSpPr/>
          <p:nvPr/>
        </p:nvSpPr>
        <p:spPr>
          <a:xfrm>
            <a:off x="5989320" y="5998464"/>
            <a:ext cx="603504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63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80760" y="6071616"/>
            <a:ext cx="237744" cy="237744"/>
          </a:xfrm>
          <a:prstGeom prst="rect">
            <a:avLst/>
          </a:prstGeom>
        </p:spPr>
      </p:pic>
      <p:sp>
        <p:nvSpPr>
          <p:cNvPr id="64" name="Text 52"/>
          <p:cNvSpPr/>
          <p:nvPr/>
        </p:nvSpPr>
        <p:spPr>
          <a:xfrm>
            <a:off x="6400800" y="6053328"/>
            <a:ext cx="5486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Ensure PPE usage per EHS guidelines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VALUE PROPOSITION &amp; ROI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" y="6858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0C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Competitive Advantages Do You Unlock With JS Engineers?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0" y="137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28600" y="1234440"/>
            <a:ext cx="3840480" cy="237744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28600" y="1234440"/>
            <a:ext cx="38404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9" name="Text 7"/>
          <p:cNvSpPr/>
          <p:nvPr/>
        </p:nvSpPr>
        <p:spPr>
          <a:xfrm>
            <a:off x="228600" y="1307592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20%+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28600" y="198424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Reduction in manufacturing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overhead costs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33672" y="1234440"/>
            <a:ext cx="3840480" cy="237744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233672" y="1234440"/>
            <a:ext cx="38404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13" name="Text 11"/>
          <p:cNvSpPr/>
          <p:nvPr/>
        </p:nvSpPr>
        <p:spPr>
          <a:xfrm>
            <a:off x="4233672" y="1307592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50-75%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233672" y="198424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Faster delivery &amp;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 time-to-market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238744" y="1234440"/>
            <a:ext cx="3840480" cy="237744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238744" y="1234440"/>
            <a:ext cx="38404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17" name="Text 15"/>
          <p:cNvSpPr/>
          <p:nvPr/>
        </p:nvSpPr>
        <p:spPr>
          <a:xfrm>
            <a:off x="8238744" y="1307592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75-90%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8238744" y="198424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Reduction in inventory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through streamlined ops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28600" y="3867912"/>
            <a:ext cx="3840480" cy="237744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28600" y="3867912"/>
            <a:ext cx="38404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1" name="Text 19"/>
          <p:cNvSpPr/>
          <p:nvPr/>
        </p:nvSpPr>
        <p:spPr>
          <a:xfrm>
            <a:off x="228600" y="3941064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10x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228600" y="46177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Improvement in quality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through best practices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233672" y="3867912"/>
            <a:ext cx="3840480" cy="237744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233672" y="3867912"/>
            <a:ext cx="38404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5" name="Text 23"/>
          <p:cNvSpPr/>
          <p:nvPr/>
        </p:nvSpPr>
        <p:spPr>
          <a:xfrm>
            <a:off x="4233672" y="3941064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1.7x–4x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4233672" y="46177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Guaranteed return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investment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238744" y="3867912"/>
            <a:ext cx="3840480" cy="2377440"/>
          </a:xfrm>
          <a:prstGeom prst="rect">
            <a:avLst/>
          </a:prstGeom>
          <a:solidFill>
            <a:srgbClr val="1B4D2E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8238744" y="3867912"/>
            <a:ext cx="384048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29" name="Text 27"/>
          <p:cNvSpPr/>
          <p:nvPr/>
        </p:nvSpPr>
        <p:spPr>
          <a:xfrm>
            <a:off x="8238744" y="3941064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PAN India</a:t>
            </a:r>
            <a:endParaRPr lang="en-US" sz="3600" dirty="0"/>
          </a:p>
        </p:txBody>
      </p:sp>
      <p:sp>
        <p:nvSpPr>
          <p:cNvPr id="30" name="Text 28"/>
          <p:cNvSpPr/>
          <p:nvPr/>
        </p:nvSpPr>
        <p:spPr>
          <a:xfrm>
            <a:off x="8238744" y="46177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sourcing &amp;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A0AD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28600" y="6400800"/>
            <a:ext cx="11887200" cy="32004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2" name="Text 30"/>
          <p:cNvSpPr/>
          <p:nvPr/>
        </p:nvSpPr>
        <p:spPr>
          <a:xfrm>
            <a:off x="228600" y="6400800"/>
            <a:ext cx="1188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DIFFERENCE IS ………………. JS ENGINEERS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" name="Text 2"/>
          <p:cNvSpPr/>
          <p:nvPr/>
        </p:nvSpPr>
        <p:spPr>
          <a:xfrm>
            <a:off x="22860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Client Portfolio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D91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&amp; Served Clients — Pan India Presence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0" y="137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 ENGINEERS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28600" y="1143000"/>
            <a:ext cx="5486400" cy="5394960"/>
          </a:xfrm>
          <a:prstGeom prst="rect">
            <a:avLst/>
          </a:prstGeom>
          <a:solidFill>
            <a:srgbClr val="0D1B2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28600" y="1143000"/>
            <a:ext cx="548640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207008"/>
            <a:ext cx="5212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Current Clients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4048" y="1755648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1" name="Text 9"/>
          <p:cNvSpPr/>
          <p:nvPr/>
        </p:nvSpPr>
        <p:spPr>
          <a:xfrm>
            <a:off x="612648" y="1737360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Thermax Wastewater Solutions O&amp;M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84048" y="2093976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3" name="Text 11"/>
          <p:cNvSpPr/>
          <p:nvPr/>
        </p:nvSpPr>
        <p:spPr>
          <a:xfrm>
            <a:off x="612648" y="2075688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Candor Gurgaon One Realty Projects Pvt Ltd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84048" y="2432304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" y="2414016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Candor Gurgaon Two Realty Projects Pvt Ltd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84048" y="2770632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" y="2752344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Shantiniketan Properties Pvt Ltd — Noida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84048" y="3108960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19" name="Text 17"/>
          <p:cNvSpPr/>
          <p:nvPr/>
        </p:nvSpPr>
        <p:spPr>
          <a:xfrm>
            <a:off x="612648" y="3090672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Seaview Developers Private Limited — Noida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84048" y="3447288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1" name="Text 19"/>
          <p:cNvSpPr/>
          <p:nvPr/>
        </p:nvSpPr>
        <p:spPr>
          <a:xfrm>
            <a:off x="612648" y="3429000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Marino Laminates — Bahadurgarh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84048" y="3785616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3" name="Text 21"/>
          <p:cNvSpPr/>
          <p:nvPr/>
        </p:nvSpPr>
        <p:spPr>
          <a:xfrm>
            <a:off x="612648" y="3767328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Hindalco Industries Ltd — Burgwaon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84048" y="4123944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5" name="Text 23"/>
          <p:cNvSpPr/>
          <p:nvPr/>
        </p:nvSpPr>
        <p:spPr>
          <a:xfrm>
            <a:off x="612648" y="4105656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Poly Plex — Bajpur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84048" y="4462272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7" name="Text 25"/>
          <p:cNvSpPr/>
          <p:nvPr/>
        </p:nvSpPr>
        <p:spPr>
          <a:xfrm>
            <a:off x="612648" y="4443984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PepsiCo — Howrah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84048" y="4800600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29" name="Text 27"/>
          <p:cNvSpPr/>
          <p:nvPr/>
        </p:nvSpPr>
        <p:spPr>
          <a:xfrm>
            <a:off x="612648" y="4782312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Airtel — Gurgaon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84048" y="5138928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31" name="Text 29"/>
          <p:cNvSpPr/>
          <p:nvPr/>
        </p:nvSpPr>
        <p:spPr>
          <a:xfrm>
            <a:off x="612648" y="5120640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Mark — New Delhi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84048" y="5477256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33" name="Text 31"/>
          <p:cNvSpPr/>
          <p:nvPr/>
        </p:nvSpPr>
        <p:spPr>
          <a:xfrm>
            <a:off x="612648" y="5458968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Rimzim Ispat — Kanpur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84048" y="5815584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35" name="Text 33"/>
          <p:cNvSpPr/>
          <p:nvPr/>
        </p:nvSpPr>
        <p:spPr>
          <a:xfrm>
            <a:off x="612648" y="5797296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Themrax Power Utility O&amp;M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84048" y="6153912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37" name="Text 35"/>
          <p:cNvSpPr/>
          <p:nvPr/>
        </p:nvSpPr>
        <p:spPr>
          <a:xfrm>
            <a:off x="612648" y="6135624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Bikaji Foods International — Guwahati, Patna &amp; Bikaner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84048" y="6492240"/>
            <a:ext cx="137160" cy="137160"/>
          </a:xfrm>
          <a:prstGeom prst="ellipse">
            <a:avLst/>
          </a:prstGeom>
          <a:solidFill>
            <a:srgbClr val="2D9158"/>
          </a:solidFill>
          <a:ln/>
        </p:spPr>
      </p:sp>
      <p:sp>
        <p:nvSpPr>
          <p:cNvPr id="39" name="Text 37"/>
          <p:cNvSpPr/>
          <p:nvPr/>
        </p:nvSpPr>
        <p:spPr>
          <a:xfrm>
            <a:off x="612648" y="6473952"/>
            <a:ext cx="4937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Vindhyawasni — Muzaffarpur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5989320" y="1143000"/>
            <a:ext cx="5943600" cy="5394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5989320" y="1143000"/>
            <a:ext cx="5943600" cy="54864"/>
          </a:xfrm>
          <a:prstGeom prst="rect">
            <a:avLst/>
          </a:prstGeom>
          <a:solidFill>
            <a:srgbClr val="1B6B3A"/>
          </a:solidFill>
          <a:ln/>
        </p:spPr>
      </p:sp>
      <p:sp>
        <p:nvSpPr>
          <p:cNvPr id="42" name="Text 40"/>
          <p:cNvSpPr/>
          <p:nvPr/>
        </p:nvSpPr>
        <p:spPr>
          <a:xfrm>
            <a:off x="6126480" y="1207008"/>
            <a:ext cx="5577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Previously Served Clients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6126480" y="1719072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44" name="Text 42"/>
          <p:cNvSpPr/>
          <p:nvPr/>
        </p:nvSpPr>
        <p:spPr>
          <a:xfrm>
            <a:off x="6345936" y="1700784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Yakult DANONE India Pvt Ltd — Sonipat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6126480" y="2066544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46" name="Text 44"/>
          <p:cNvSpPr/>
          <p:nvPr/>
        </p:nvSpPr>
        <p:spPr>
          <a:xfrm>
            <a:off x="6345936" y="2048256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Sharp Mint Limited — Bhiwadi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6126480" y="2414016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48" name="Text 46"/>
          <p:cNvSpPr/>
          <p:nvPr/>
        </p:nvSpPr>
        <p:spPr>
          <a:xfrm>
            <a:off x="6345936" y="2395728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P&amp;G — Baddi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6126480" y="2761488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50" name="Text 48"/>
          <p:cNvSpPr/>
          <p:nvPr/>
        </p:nvSpPr>
        <p:spPr>
          <a:xfrm>
            <a:off x="6345936" y="2743200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IVL Dhunseri — Panipat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126480" y="3108960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52" name="Text 50"/>
          <p:cNvSpPr/>
          <p:nvPr/>
        </p:nvSpPr>
        <p:spPr>
          <a:xfrm>
            <a:off x="6345936" y="3090672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 Craft Agro Pvt Ltd — Yamuna Nagar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6126480" y="3456432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54" name="Text 52"/>
          <p:cNvSpPr/>
          <p:nvPr/>
        </p:nvSpPr>
        <p:spPr>
          <a:xfrm>
            <a:off x="6345936" y="3438144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TVS Shri Chakra Tyres — Pantnagar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6126480" y="3803904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56" name="Text 54"/>
          <p:cNvSpPr/>
          <p:nvPr/>
        </p:nvSpPr>
        <p:spPr>
          <a:xfrm>
            <a:off x="6345936" y="3785616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Mother Dairy Fruit &amp; Vegetable — Etawah, Bhiwandi</a:t>
            </a:r>
            <a:endParaRPr lang="en-US" sz="950" dirty="0"/>
          </a:p>
        </p:txBody>
      </p:sp>
      <p:sp>
        <p:nvSpPr>
          <p:cNvPr id="57" name="Shape 55"/>
          <p:cNvSpPr/>
          <p:nvPr/>
        </p:nvSpPr>
        <p:spPr>
          <a:xfrm>
            <a:off x="6126480" y="4151376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58" name="Text 56"/>
          <p:cNvSpPr/>
          <p:nvPr/>
        </p:nvSpPr>
        <p:spPr>
          <a:xfrm>
            <a:off x="6345936" y="4133088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Aether Breweries LLP — Namsai, Arunachal Pradesh</a:t>
            </a:r>
            <a:endParaRPr lang="en-US" sz="950" dirty="0"/>
          </a:p>
        </p:txBody>
      </p:sp>
      <p:sp>
        <p:nvSpPr>
          <p:cNvPr id="59" name="Shape 57"/>
          <p:cNvSpPr/>
          <p:nvPr/>
        </p:nvSpPr>
        <p:spPr>
          <a:xfrm>
            <a:off x="6126480" y="4498848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60" name="Text 58"/>
          <p:cNvSpPr/>
          <p:nvPr/>
        </p:nvSpPr>
        <p:spPr>
          <a:xfrm>
            <a:off x="6345936" y="4480560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IPL — Muzaffarnagar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6126480" y="4846320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62" name="Text 60"/>
          <p:cNvSpPr/>
          <p:nvPr/>
        </p:nvSpPr>
        <p:spPr>
          <a:xfrm>
            <a:off x="6345936" y="4828032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ITC — Uluberia</a:t>
            </a:r>
            <a:endParaRPr lang="en-US" sz="950" dirty="0"/>
          </a:p>
        </p:txBody>
      </p:sp>
      <p:sp>
        <p:nvSpPr>
          <p:cNvPr id="63" name="Shape 61"/>
          <p:cNvSpPr/>
          <p:nvPr/>
        </p:nvSpPr>
        <p:spPr>
          <a:xfrm>
            <a:off x="8961120" y="1719072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64" name="Text 62"/>
          <p:cNvSpPr/>
          <p:nvPr/>
        </p:nvSpPr>
        <p:spPr>
          <a:xfrm>
            <a:off x="9180576" y="1700784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Breweries Ltd — Shajanpur</a:t>
            </a:r>
            <a:endParaRPr lang="en-US" sz="950" dirty="0"/>
          </a:p>
        </p:txBody>
      </p:sp>
      <p:sp>
        <p:nvSpPr>
          <p:cNvPr id="65" name="Shape 63"/>
          <p:cNvSpPr/>
          <p:nvPr/>
        </p:nvSpPr>
        <p:spPr>
          <a:xfrm>
            <a:off x="8961120" y="2066544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66" name="Text 64"/>
          <p:cNvSpPr/>
          <p:nvPr/>
        </p:nvSpPr>
        <p:spPr>
          <a:xfrm>
            <a:off x="9180576" y="2048256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 Distilleries — Cuttack</a:t>
            </a:r>
            <a:endParaRPr lang="en-US" sz="950" dirty="0"/>
          </a:p>
        </p:txBody>
      </p:sp>
      <p:sp>
        <p:nvSpPr>
          <p:cNvPr id="67" name="Shape 65"/>
          <p:cNvSpPr/>
          <p:nvPr/>
        </p:nvSpPr>
        <p:spPr>
          <a:xfrm>
            <a:off x="8961120" y="2414016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68" name="Text 66"/>
          <p:cNvSpPr/>
          <p:nvPr/>
        </p:nvSpPr>
        <p:spPr>
          <a:xfrm>
            <a:off x="9180576" y="2395728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Dabur India Ltd</a:t>
            </a:r>
            <a:endParaRPr lang="en-US" sz="950" dirty="0"/>
          </a:p>
        </p:txBody>
      </p:sp>
      <p:sp>
        <p:nvSpPr>
          <p:cNvPr id="69" name="Shape 67"/>
          <p:cNvSpPr/>
          <p:nvPr/>
        </p:nvSpPr>
        <p:spPr>
          <a:xfrm>
            <a:off x="8961120" y="2761488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70" name="Text 68"/>
          <p:cNvSpPr/>
          <p:nvPr/>
        </p:nvSpPr>
        <p:spPr>
          <a:xfrm>
            <a:off x="9180576" y="2743200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 Agro Limited</a:t>
            </a:r>
            <a:endParaRPr lang="en-US" sz="950" dirty="0"/>
          </a:p>
        </p:txBody>
      </p:sp>
      <p:sp>
        <p:nvSpPr>
          <p:cNvPr id="71" name="Shape 69"/>
          <p:cNvSpPr/>
          <p:nvPr/>
        </p:nvSpPr>
        <p:spPr>
          <a:xfrm>
            <a:off x="8961120" y="3108960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72" name="Text 70"/>
          <p:cNvSpPr/>
          <p:nvPr/>
        </p:nvSpPr>
        <p:spPr>
          <a:xfrm>
            <a:off x="9180576" y="3090672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Haldiram Snacks Limited</a:t>
            </a:r>
            <a:endParaRPr lang="en-US" sz="950" dirty="0"/>
          </a:p>
        </p:txBody>
      </p:sp>
      <p:sp>
        <p:nvSpPr>
          <p:cNvPr id="73" name="Shape 71"/>
          <p:cNvSpPr/>
          <p:nvPr/>
        </p:nvSpPr>
        <p:spPr>
          <a:xfrm>
            <a:off x="8961120" y="3456432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74" name="Text 72"/>
          <p:cNvSpPr/>
          <p:nvPr/>
        </p:nvSpPr>
        <p:spPr>
          <a:xfrm>
            <a:off x="9180576" y="3438144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Capsugel — Dharuhera</a:t>
            </a:r>
            <a:endParaRPr lang="en-US" sz="950" dirty="0"/>
          </a:p>
        </p:txBody>
      </p:sp>
      <p:sp>
        <p:nvSpPr>
          <p:cNvPr id="75" name="Shape 73"/>
          <p:cNvSpPr/>
          <p:nvPr/>
        </p:nvSpPr>
        <p:spPr>
          <a:xfrm>
            <a:off x="8961120" y="3803904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76" name="Text 74"/>
          <p:cNvSpPr/>
          <p:nvPr/>
        </p:nvSpPr>
        <p:spPr>
          <a:xfrm>
            <a:off x="9180576" y="3785616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TATA Steels Ltd — Sahibabad</a:t>
            </a:r>
            <a:endParaRPr lang="en-US" sz="950" dirty="0"/>
          </a:p>
        </p:txBody>
      </p:sp>
      <p:sp>
        <p:nvSpPr>
          <p:cNvPr id="77" name="Shape 75"/>
          <p:cNvSpPr/>
          <p:nvPr/>
        </p:nvSpPr>
        <p:spPr>
          <a:xfrm>
            <a:off x="8961120" y="4151376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78" name="Text 76"/>
          <p:cNvSpPr/>
          <p:nvPr/>
        </p:nvSpPr>
        <p:spPr>
          <a:xfrm>
            <a:off x="9180576" y="4133088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Nestle India Ltd — Moga</a:t>
            </a:r>
            <a:endParaRPr lang="en-US" sz="950" dirty="0"/>
          </a:p>
        </p:txBody>
      </p:sp>
      <p:sp>
        <p:nvSpPr>
          <p:cNvPr id="79" name="Shape 77"/>
          <p:cNvSpPr/>
          <p:nvPr/>
        </p:nvSpPr>
        <p:spPr>
          <a:xfrm>
            <a:off x="8961120" y="4498848"/>
            <a:ext cx="128016" cy="128016"/>
          </a:xfrm>
          <a:prstGeom prst="ellipse">
            <a:avLst/>
          </a:prstGeom>
          <a:solidFill>
            <a:srgbClr val="1B6B3A"/>
          </a:solidFill>
          <a:ln/>
        </p:spPr>
      </p:sp>
      <p:sp>
        <p:nvSpPr>
          <p:cNvPr id="80" name="Text 78"/>
          <p:cNvSpPr/>
          <p:nvPr/>
        </p:nvSpPr>
        <p:spPr>
          <a:xfrm>
            <a:off x="9180576" y="4480560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Reliance Energy — Indore, Kota, Prayagraj, Malegaon, Nanded, Akola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 Engineers — Company Profile</dc:title>
  <dc:subject>PptxGenJS Presentation</dc:subject>
  <dc:creator>Bawray Banjaray</dc:creator>
  <cp:lastModifiedBy>Bawray Banjaray</cp:lastModifiedBy>
  <cp:revision>1</cp:revision>
  <dcterms:created xsi:type="dcterms:W3CDTF">2026-05-16T15:00:52Z</dcterms:created>
  <dcterms:modified xsi:type="dcterms:W3CDTF">2026-05-16T15:00:52Z</dcterms:modified>
</cp:coreProperties>
</file>